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403" r:id="rId2"/>
    <p:sldId id="400" r:id="rId3"/>
    <p:sldId id="399" r:id="rId4"/>
    <p:sldId id="405" r:id="rId5"/>
    <p:sldId id="331" r:id="rId6"/>
    <p:sldId id="401" r:id="rId7"/>
    <p:sldId id="404" r:id="rId8"/>
    <p:sldId id="367" r:id="rId9"/>
    <p:sldId id="375" r:id="rId10"/>
    <p:sldId id="377" r:id="rId11"/>
    <p:sldId id="378" r:id="rId12"/>
    <p:sldId id="355" r:id="rId13"/>
    <p:sldId id="390" r:id="rId14"/>
    <p:sldId id="387" r:id="rId15"/>
    <p:sldId id="389" r:id="rId16"/>
    <p:sldId id="314" r:id="rId17"/>
    <p:sldId id="406" r:id="rId18"/>
    <p:sldId id="290" r:id="rId19"/>
    <p:sldId id="402" r:id="rId20"/>
    <p:sldId id="40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66"/>
    <a:srgbClr val="00CC99"/>
    <a:srgbClr val="0000FF"/>
    <a:srgbClr val="CCCC00"/>
    <a:srgbClr val="FFCCFF"/>
    <a:srgbClr val="FFFF99"/>
    <a:srgbClr val="FF00FF"/>
    <a:srgbClr val="CC33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25" autoAdjust="0"/>
  </p:normalViewPr>
  <p:slideViewPr>
    <p:cSldViewPr snapToGrid="0">
      <p:cViewPr>
        <p:scale>
          <a:sx n="59" d="100"/>
          <a:sy n="59" d="100"/>
        </p:scale>
        <p:origin x="-1458"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F4BC2-EE53-496E-BC23-78B2D360DD9C}" type="datetimeFigureOut">
              <a:rPr lang="en-US" smtClean="0"/>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0CF68-8557-449B-9106-1E966B5BD533}" type="slidenum">
              <a:rPr lang="en-US" smtClean="0"/>
              <a:t>‹#›</a:t>
            </a:fld>
            <a:endParaRPr lang="en-US"/>
          </a:p>
        </p:txBody>
      </p:sp>
    </p:spTree>
    <p:extLst>
      <p:ext uri="{BB962C8B-B14F-4D97-AF65-F5344CB8AC3E}">
        <p14:creationId xmlns:p14="http://schemas.microsoft.com/office/powerpoint/2010/main" val="388678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2</a:t>
            </a:fld>
            <a:endParaRPr lang="en-US"/>
          </a:p>
        </p:txBody>
      </p:sp>
    </p:spTree>
    <p:extLst>
      <p:ext uri="{BB962C8B-B14F-4D97-AF65-F5344CB8AC3E}">
        <p14:creationId xmlns:p14="http://schemas.microsoft.com/office/powerpoint/2010/main" val="259047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এ স্লাইডে শিক্ষক শিক্ষার্থীদের প্রশ্ন করতে পারেন: অনবায়নযোগ্য শক্তির সুবিধা কী কী? শিক্ষক বোর্ডে শিক্ষার্থীদের উত্তরের প্রতিফলন লিখবেন। এর পর তিনি ইচ্ছা করলে সংযুক্ত উত্তরগুলো প্রদর্শন করতে পারেন।</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13</a:t>
            </a:fld>
            <a:endParaRPr lang="en-US"/>
          </a:p>
        </p:txBody>
      </p:sp>
    </p:spTree>
    <p:extLst>
      <p:ext uri="{BB962C8B-B14F-4D97-AF65-F5344CB8AC3E}">
        <p14:creationId xmlns:p14="http://schemas.microsoft.com/office/powerpoint/2010/main" val="3664701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এ স্লাইডে শিক্ষক শিক্ষার্থীদের প্রশ্ন করতে পারেন: অনবায়নযোগ্য শক্তির সীমাবদ্ধতা  কী কী? শিক্ষক বোর্ডে শিক্ষার্থীদের উত্তরের প্রতিফলন লিখবেন। এর পর তিনি ইচ্ছা করলে সংযুক্ত উত্তরগুলো প্রদর্শন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14</a:t>
            </a:fld>
            <a:endParaRPr lang="en-US"/>
          </a:p>
        </p:txBody>
      </p:sp>
    </p:spTree>
    <p:extLst>
      <p:ext uri="{BB962C8B-B14F-4D97-AF65-F5344CB8AC3E}">
        <p14:creationId xmlns:p14="http://schemas.microsoft.com/office/powerpoint/2010/main" val="108265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mtClean="0">
                <a:latin typeface="NikoshBAN" pitchFamily="2" charset="0"/>
                <a:cs typeface="NikoshBAN" pitchFamily="2" charset="0"/>
              </a:rPr>
              <a:t>শিক্ষক</a:t>
            </a:r>
            <a:r>
              <a:rPr lang="bn-BD" baseline="0" smtClean="0">
                <a:latin typeface="NikoshBAN" pitchFamily="2" charset="0"/>
                <a:cs typeface="NikoshBAN" pitchFamily="2" charset="0"/>
              </a:rPr>
              <a:t> প্রথমে পাঠ্য বইয়ে আজকের পাঠটি নিরবে কিছুক্ষণ পড়তে বলতে পারেন। </a:t>
            </a:r>
            <a:r>
              <a:rPr lang="bn-BD" smtClean="0">
                <a:latin typeface="NikoshBAN" pitchFamily="2" charset="0"/>
                <a:cs typeface="NikoshBAN" pitchFamily="2" charset="0"/>
              </a:rPr>
              <a:t>শিক্ষক </a:t>
            </a:r>
            <a:r>
              <a:rPr lang="bn-BD" dirty="0" smtClean="0">
                <a:latin typeface="NikoshBAN" pitchFamily="2" charset="0"/>
                <a:cs typeface="NikoshBAN" pitchFamily="2" charset="0"/>
              </a:rPr>
              <a:t>একাধিক</a:t>
            </a:r>
            <a:r>
              <a:rPr lang="bn-BD" baseline="0" dirty="0" smtClean="0">
                <a:latin typeface="NikoshBAN" pitchFamily="2" charset="0"/>
                <a:cs typeface="NikoshBAN" pitchFamily="2" charset="0"/>
              </a:rPr>
              <a:t> দল গঠন করে দলীয় কাজ দিতে পারেন।  </a:t>
            </a:r>
            <a:r>
              <a:rPr lang="bn-BD" dirty="0" smtClean="0">
                <a:latin typeface="NikoshBAN" pitchFamily="2" charset="0"/>
                <a:cs typeface="NikoshBAN" pitchFamily="2" charset="0"/>
              </a:rPr>
              <a:t>শিক্ষক প্রয়োজনে</a:t>
            </a:r>
            <a:r>
              <a:rPr lang="bn-BD" baseline="0" dirty="0" smtClean="0">
                <a:latin typeface="NikoshBAN" pitchFamily="2" charset="0"/>
                <a:cs typeface="NikoshBAN" pitchFamily="2" charset="0"/>
              </a:rPr>
              <a:t> সহযোগিতা করবেন</a:t>
            </a:r>
            <a:r>
              <a:rPr lang="bn-BD" baseline="0" dirty="0" smtClean="0"/>
              <a:t>।</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15</a:t>
            </a:fld>
            <a:endParaRPr lang="en-US"/>
          </a:p>
        </p:txBody>
      </p:sp>
    </p:spTree>
    <p:extLst>
      <p:ext uri="{BB962C8B-B14F-4D97-AF65-F5344CB8AC3E}">
        <p14:creationId xmlns:p14="http://schemas.microsoft.com/office/powerpoint/2010/main" val="397159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প্রয়োজনে</a:t>
            </a:r>
            <a:r>
              <a:rPr lang="bn-BD" baseline="0" dirty="0" smtClean="0"/>
              <a:t> শিক্ষক মূল্যায়নের প্রশ্ন পরিবর্তন করতে পারেন।</a:t>
            </a:r>
            <a:endParaRPr lang="en-US"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16</a:t>
            </a:fld>
            <a:endParaRPr lang="en-US"/>
          </a:p>
        </p:txBody>
      </p:sp>
    </p:spTree>
    <p:extLst>
      <p:ext uri="{BB962C8B-B14F-4D97-AF65-F5344CB8AC3E}">
        <p14:creationId xmlns:p14="http://schemas.microsoft.com/office/powerpoint/2010/main" val="340704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 প্রশ্ন করতে পারেন: </a:t>
            </a:r>
            <a:r>
              <a:rPr lang="bn-BD" baseline="0" dirty="0" smtClean="0">
                <a:latin typeface="NikoshBAN" pitchFamily="2" charset="0"/>
                <a:cs typeface="NikoshBAN" pitchFamily="2" charset="0"/>
              </a:rPr>
              <a:t> কেরোসিন তেল, কাঠ এবং গ্যাস থেকে আমরা কী পাই? প্রকৃতিতে মজুতকৃত কেরোসিন তেল ও গ্যাস ব্যবহারের পর  শেষ হয়ে গেলে আমরা কী এগুলো আবার উৎপাদন করতে পারবো? তাহলে এগুলোকে কোন </a:t>
            </a:r>
            <a:r>
              <a:rPr lang="bn-BD" baseline="0" dirty="0" smtClean="0">
                <a:latin typeface="NikoshBAN" pitchFamily="2" charset="0"/>
                <a:cs typeface="NikoshBAN" pitchFamily="2" charset="0"/>
              </a:rPr>
              <a:t>ধরনের </a:t>
            </a:r>
            <a:r>
              <a:rPr lang="bn-BD" baseline="0" dirty="0" smtClean="0">
                <a:latin typeface="NikoshBAN" pitchFamily="2" charset="0"/>
                <a:cs typeface="NikoshBAN" pitchFamily="2" charset="0"/>
              </a:rPr>
              <a:t>শক্তি বলা যেতে পারে? শিক্ষার্থীদের কাছ থেকে উত্তর আসতে পারে- ‘অনবায়নযোগ্য শক্তি।’</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4</a:t>
            </a:fld>
            <a:endParaRPr lang="en-US"/>
          </a:p>
        </p:txBody>
      </p:sp>
    </p:spTree>
    <p:extLst>
      <p:ext uri="{BB962C8B-B14F-4D97-AF65-F5344CB8AC3E}">
        <p14:creationId xmlns:p14="http://schemas.microsoft.com/office/powerpoint/2010/main" val="30312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5</a:t>
            </a:fld>
            <a:endParaRPr lang="en-US"/>
          </a:p>
        </p:txBody>
      </p:sp>
    </p:spTree>
    <p:extLst>
      <p:ext uri="{BB962C8B-B14F-4D97-AF65-F5344CB8AC3E}">
        <p14:creationId xmlns:p14="http://schemas.microsoft.com/office/powerpoint/2010/main" val="173182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প্রশ্ন করতে পারেন: বাম পাশের শক্তিটি কী </a:t>
            </a:r>
            <a:r>
              <a:rPr lang="bn-BD" baseline="0" dirty="0" smtClean="0">
                <a:latin typeface="NikoshBAN" pitchFamily="2" charset="0"/>
                <a:cs typeface="NikoshBAN" pitchFamily="2" charset="0"/>
              </a:rPr>
              <a:t>ধরনের </a:t>
            </a:r>
            <a:r>
              <a:rPr lang="bn-BD" baseline="0" dirty="0" smtClean="0">
                <a:latin typeface="NikoshBAN" pitchFamily="2" charset="0"/>
                <a:cs typeface="NikoshBAN" pitchFamily="2" charset="0"/>
              </a:rPr>
              <a:t>শক্তি?  ডানপাশের শক্তিটি কী </a:t>
            </a:r>
            <a:r>
              <a:rPr lang="bn-BD" baseline="0" dirty="0" smtClean="0">
                <a:latin typeface="NikoshBAN" pitchFamily="2" charset="0"/>
                <a:cs typeface="NikoshBAN" pitchFamily="2" charset="0"/>
              </a:rPr>
              <a:t>ধরনের</a:t>
            </a:r>
            <a:r>
              <a:rPr lang="bn-BD" baseline="0" dirty="0" smtClean="0">
                <a:latin typeface="NikoshBAN" pitchFamily="2" charset="0"/>
                <a:cs typeface="NikoshBAN" pitchFamily="2" charset="0"/>
              </a:rPr>
              <a:t>? অনবায়নযোগ্য শক্তি বলতে কী বুঝায়? অনবায়নযোগ্য শক্তির উৎস কী কী?</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7</a:t>
            </a:fld>
            <a:endParaRPr lang="en-US"/>
          </a:p>
        </p:txBody>
      </p:sp>
    </p:spTree>
    <p:extLst>
      <p:ext uri="{BB962C8B-B14F-4D97-AF65-F5344CB8AC3E}">
        <p14:creationId xmlns:p14="http://schemas.microsoft.com/office/powerpoint/2010/main" val="167316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 চিত্র</a:t>
            </a:r>
            <a:r>
              <a:rPr lang="bn-BD" baseline="0" dirty="0" smtClean="0">
                <a:latin typeface="NikoshBAN" pitchFamily="2" charset="0"/>
                <a:cs typeface="NikoshBAN" pitchFamily="2" charset="0"/>
              </a:rPr>
              <a:t> প্রদর্শনের পর  চিত্রটির সাথে  শিক্ষার্থীরা </a:t>
            </a:r>
            <a:r>
              <a:rPr lang="bn-BD" baseline="0" dirty="0" smtClean="0">
                <a:latin typeface="NikoshBAN" pitchFamily="2" charset="0"/>
                <a:cs typeface="NikoshBAN" pitchFamily="2" charset="0"/>
              </a:rPr>
              <a:t>পরিচিত কিনা </a:t>
            </a:r>
            <a:r>
              <a:rPr lang="bn-BD" baseline="0" dirty="0" smtClean="0">
                <a:latin typeface="NikoshBAN" pitchFamily="2" charset="0"/>
                <a:cs typeface="NikoshBAN" pitchFamily="2" charset="0"/>
              </a:rPr>
              <a:t>এবং এটি আমাদের কী কাজে ব্যবহৃত হয় ? এটি কী ধরণের জ্বালানি? </a:t>
            </a:r>
            <a:r>
              <a:rPr lang="bn-BD" baseline="0" dirty="0" smtClean="0">
                <a:latin typeface="NikoshBAN" pitchFamily="2" charset="0"/>
                <a:cs typeface="NikoshBAN" pitchFamily="2" charset="0"/>
              </a:rPr>
              <a:t> আমরা </a:t>
            </a:r>
            <a:r>
              <a:rPr lang="bn-BD" baseline="0" dirty="0" smtClean="0">
                <a:latin typeface="NikoshBAN" pitchFamily="2" charset="0"/>
                <a:cs typeface="NikoshBAN" pitchFamily="2" charset="0"/>
              </a:rPr>
              <a:t>কী আজীবন কয়লা ব্যবহার করতে পারবো?</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8</a:t>
            </a:fld>
            <a:endParaRPr lang="en-US"/>
          </a:p>
        </p:txBody>
      </p:sp>
    </p:spTree>
    <p:extLst>
      <p:ext uri="{BB962C8B-B14F-4D97-AF65-F5344CB8AC3E}">
        <p14:creationId xmlns:p14="http://schemas.microsoft.com/office/powerpoint/2010/main" val="147842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 চিত্র</a:t>
            </a:r>
            <a:r>
              <a:rPr lang="bn-BD" baseline="0" dirty="0" smtClean="0">
                <a:latin typeface="NikoshBAN" pitchFamily="2" charset="0"/>
                <a:cs typeface="NikoshBAN" pitchFamily="2" charset="0"/>
              </a:rPr>
              <a:t> প্রদর্শনের পর   শিক্ষক প্রশ্ন  করতে পারেন: সিএনজি গাড়ি এবং গ্যাসের চুলায় রান্না করার জন্য কী ব্যবহৃহ হয়?  এ গ্যাস কী আমরা আজীবন ব্যবহার করতে পারবো? কেন? ------------।</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9</a:t>
            </a:fld>
            <a:endParaRPr lang="en-US"/>
          </a:p>
        </p:txBody>
      </p:sp>
    </p:spTree>
    <p:extLst>
      <p:ext uri="{BB962C8B-B14F-4D97-AF65-F5344CB8AC3E}">
        <p14:creationId xmlns:p14="http://schemas.microsoft.com/office/powerpoint/2010/main" val="282644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 চিত্র</a:t>
            </a:r>
            <a:r>
              <a:rPr lang="bn-BD" baseline="0" dirty="0" smtClean="0">
                <a:latin typeface="NikoshBAN" pitchFamily="2" charset="0"/>
                <a:cs typeface="NikoshBAN" pitchFamily="2" charset="0"/>
              </a:rPr>
              <a:t> প্রদর্শনের পর   শিক্ষক প্রশ্ন  করতে পারেন:             হারিকেনে আলো পাওয়ার জন্য কী ব্যবহার করা হয়? গাড়িতে শক্তি সাপ্লাইয়ের জন্য গ্যাস ছাড়া আর কী ব্যবহৃহ হয়? তেল, ডিজেল, পেট্রোল , মবিল এ গুলো কী </a:t>
            </a:r>
            <a:r>
              <a:rPr lang="bn-BD" baseline="0" dirty="0" smtClean="0">
                <a:latin typeface="NikoshBAN" pitchFamily="2" charset="0"/>
                <a:cs typeface="NikoshBAN" pitchFamily="2" charset="0"/>
              </a:rPr>
              <a:t>ধরনের </a:t>
            </a:r>
            <a:r>
              <a:rPr lang="bn-BD" baseline="0" dirty="0" smtClean="0">
                <a:latin typeface="NikoshBAN" pitchFamily="2" charset="0"/>
                <a:cs typeface="NikoshBAN" pitchFamily="2" charset="0"/>
              </a:rPr>
              <a:t>শক্তি?  কেন? ------------।</a:t>
            </a:r>
            <a:endParaRPr lang="en-US" dirty="0"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10</a:t>
            </a:fld>
            <a:endParaRPr lang="en-US"/>
          </a:p>
        </p:txBody>
      </p:sp>
    </p:spTree>
    <p:extLst>
      <p:ext uri="{BB962C8B-B14F-4D97-AF65-F5344CB8AC3E}">
        <p14:creationId xmlns:p14="http://schemas.microsoft.com/office/powerpoint/2010/main" val="114573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 চিত্র</a:t>
            </a:r>
            <a:r>
              <a:rPr lang="bn-BD" baseline="0" dirty="0" smtClean="0">
                <a:latin typeface="NikoshBAN" pitchFamily="2" charset="0"/>
                <a:cs typeface="NikoshBAN" pitchFamily="2" charset="0"/>
              </a:rPr>
              <a:t> প্রদর্শনের পর  চিত্রটির সাথে শিক্ষার্থীরা পরিচিত কিনা এবং এটি আমাদের কী কাজে ব্যবহৃত হয় ? এ জাতীয় প্রশ্ন করার পর  তারা যা জানে বলবে। এরপর  তিনি তার সংক্ষিপ্ত ব্যাখ্যা দিতে পারেন।।</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11</a:t>
            </a:fld>
            <a:endParaRPr lang="en-US"/>
          </a:p>
        </p:txBody>
      </p:sp>
    </p:spTree>
    <p:extLst>
      <p:ext uri="{BB962C8B-B14F-4D97-AF65-F5344CB8AC3E}">
        <p14:creationId xmlns:p14="http://schemas.microsoft.com/office/powerpoint/2010/main" val="428293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 </a:t>
            </a:r>
            <a:r>
              <a:rPr lang="bn-BD" dirty="0" smtClean="0">
                <a:latin typeface="NikoshBAN" pitchFamily="2" charset="0"/>
                <a:cs typeface="NikoshBAN" pitchFamily="2" charset="0"/>
              </a:rPr>
              <a:t>শিক্ষক প্রয়োজনে</a:t>
            </a:r>
            <a:r>
              <a:rPr lang="bn-BD" baseline="0" dirty="0" smtClean="0">
                <a:latin typeface="NikoshBAN" pitchFamily="2" charset="0"/>
                <a:cs typeface="NikoshBAN" pitchFamily="2" charset="0"/>
              </a:rPr>
              <a:t> সহযোগিতা করবেন</a:t>
            </a:r>
            <a:r>
              <a:rPr lang="bn-BD" baseline="0" dirty="0" smtClean="0"/>
              <a:t>।</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12</a:t>
            </a:fld>
            <a:endParaRPr lang="en-US"/>
          </a:p>
        </p:txBody>
      </p:sp>
    </p:spTree>
    <p:extLst>
      <p:ext uri="{BB962C8B-B14F-4D97-AF65-F5344CB8AC3E}">
        <p14:creationId xmlns:p14="http://schemas.microsoft.com/office/powerpoint/2010/main" val="363859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420719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52428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20329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93065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6C6E5-274D-47B7-894C-55A462AC65C1}"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51658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6C6E5-274D-47B7-894C-55A462AC65C1}"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92489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6C6E5-274D-47B7-894C-55A462AC65C1}" type="datetimeFigureOut">
              <a:rPr lang="en-US" smtClean="0"/>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93960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6C6E5-274D-47B7-894C-55A462AC65C1}" type="datetimeFigureOut">
              <a:rPr lang="en-US" smtClean="0"/>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94277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32086" y="6464967"/>
            <a:ext cx="2358190" cy="369332"/>
          </a:xfrm>
          <a:prstGeom prst="rect">
            <a:avLst/>
          </a:prstGeom>
          <a:noFill/>
        </p:spPr>
        <p:txBody>
          <a:bodyPr wrap="square" rtlCol="0">
            <a:spAutoFit/>
          </a:bodyPr>
          <a:lstStyle/>
          <a:p>
            <a:r>
              <a:rPr lang="en-US" dirty="0" smtClean="0">
                <a:solidFill>
                  <a:schemeClr val="bg1">
                    <a:lumMod val="75000"/>
                  </a:schemeClr>
                </a:solidFill>
              </a:rPr>
              <a:t>Abdul </a:t>
            </a:r>
            <a:r>
              <a:rPr lang="en-US" dirty="0" err="1" smtClean="0">
                <a:solidFill>
                  <a:schemeClr val="bg1">
                    <a:lumMod val="75000"/>
                  </a:schemeClr>
                </a:solidFill>
              </a:rPr>
              <a:t>Mannan</a:t>
            </a:r>
            <a:r>
              <a:rPr lang="en-US" dirty="0" smtClean="0">
                <a:solidFill>
                  <a:schemeClr val="bg1">
                    <a:lumMod val="75000"/>
                  </a:schemeClr>
                </a:solidFill>
              </a:rPr>
              <a:t>, </a:t>
            </a:r>
            <a:r>
              <a:rPr lang="en-US" dirty="0" err="1" smtClean="0">
                <a:solidFill>
                  <a:schemeClr val="bg1">
                    <a:lumMod val="75000"/>
                  </a:schemeClr>
                </a:solidFill>
              </a:rPr>
              <a:t>Feni</a:t>
            </a:r>
            <a:r>
              <a:rPr lang="en-US" dirty="0" smtClean="0">
                <a:solidFill>
                  <a:schemeClr val="bg1">
                    <a:lumMod val="75000"/>
                  </a:schemeClr>
                </a:solidFill>
              </a:rPr>
              <a:t>.</a:t>
            </a:r>
            <a:endParaRPr lang="en-US" dirty="0">
              <a:solidFill>
                <a:schemeClr val="bg1">
                  <a:lumMod val="75000"/>
                </a:schemeClr>
              </a:solidFill>
            </a:endParaRPr>
          </a:p>
        </p:txBody>
      </p:sp>
    </p:spTree>
    <p:extLst>
      <p:ext uri="{BB962C8B-B14F-4D97-AF65-F5344CB8AC3E}">
        <p14:creationId xmlns:p14="http://schemas.microsoft.com/office/powerpoint/2010/main" val="17984058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97466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82227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6C6E5-274D-47B7-894C-55A462AC65C1}" type="datetimeFigureOut">
              <a:rPr lang="en-US" smtClean="0"/>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CD05B-A385-4D8F-A343-C72193ED27AD}" type="slidenum">
              <a:rPr lang="en-US" smtClean="0"/>
              <a:t>‹#›</a:t>
            </a:fld>
            <a:endParaRPr lang="en-US"/>
          </a:p>
        </p:txBody>
      </p:sp>
    </p:spTree>
    <p:extLst>
      <p:ext uri="{BB962C8B-B14F-4D97-AF65-F5344CB8AC3E}">
        <p14:creationId xmlns:p14="http://schemas.microsoft.com/office/powerpoint/2010/main" val="477631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gif"/><Relationship Id="rId4" Type="http://schemas.microsoft.com/office/2007/relationships/hdphoto" Target="../media/hdphoto3.wdp"/><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4.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50085" y="928688"/>
            <a:ext cx="7615239" cy="4757738"/>
            <a:chOff x="650085" y="928687"/>
            <a:chExt cx="7615239" cy="4872037"/>
          </a:xfrm>
        </p:grpSpPr>
        <p:sp>
          <p:nvSpPr>
            <p:cNvPr id="13" name="Vertical Scroll 12"/>
            <p:cNvSpPr/>
            <p:nvPr/>
          </p:nvSpPr>
          <p:spPr>
            <a:xfrm>
              <a:off x="650085" y="928687"/>
              <a:ext cx="7615239" cy="4872037"/>
            </a:xfrm>
            <a:prstGeom prst="verticalScroll">
              <a:avLst>
                <a:gd name="adj" fmla="val 14429"/>
              </a:avLst>
            </a:prstGeom>
            <a:gradFill>
              <a:gsLst>
                <a:gs pos="0">
                  <a:srgbClr val="5E9EFF"/>
                </a:gs>
                <a:gs pos="61000">
                  <a:srgbClr val="85C2FF"/>
                </a:gs>
                <a:gs pos="89000">
                  <a:srgbClr val="C4D6EB"/>
                </a:gs>
                <a:gs pos="100000">
                  <a:srgbClr val="FFEBFA"/>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9556" y="3316996"/>
              <a:ext cx="5708482" cy="2111643"/>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marL="571500" indent="-571500" algn="ctr">
                <a:buFont typeface="Wingdings"/>
                <a:buChar char="Ü"/>
              </a:pPr>
              <a:r>
                <a:rPr lang="bn-BD" sz="3200" dirty="0" smtClean="0">
                  <a:ln w="1905"/>
                  <a:effectLst>
                    <a:innerShdw blurRad="69850" dist="43180" dir="5400000">
                      <a:srgbClr val="000000">
                        <a:alpha val="65000"/>
                      </a:srgbClr>
                    </a:innerShdw>
                  </a:effectLst>
                  <a:latin typeface="NikoshBAN" pitchFamily="2" charset="0"/>
                  <a:cs typeface="NikoshBAN" pitchFamily="2" charset="0"/>
                  <a:sym typeface="Wingdings"/>
                </a:rPr>
                <a:t>সম্মানিত </a:t>
              </a:r>
              <a:r>
                <a:rPr lang="bn-BD" sz="3200" dirty="0" smtClean="0">
                  <a:ln w="1905"/>
                  <a:effectLst>
                    <a:innerShdw blurRad="69850" dist="43180" dir="5400000">
                      <a:srgbClr val="000000">
                        <a:alpha val="65000"/>
                      </a:srgbClr>
                    </a:innerShdw>
                  </a:effectLst>
                  <a:latin typeface="NikoshBAN" pitchFamily="2" charset="0"/>
                  <a:cs typeface="NikoshBAN" pitchFamily="2" charset="0"/>
                  <a:sym typeface="Wingdings"/>
                </a:rPr>
                <a:t>কন্টেন্ট </a:t>
              </a:r>
              <a:r>
                <a:rPr lang="bn-BD" sz="3200" dirty="0">
                  <a:ln w="1905"/>
                  <a:effectLst>
                    <a:innerShdw blurRad="69850" dist="43180" dir="5400000">
                      <a:srgbClr val="000000">
                        <a:alpha val="65000"/>
                      </a:srgbClr>
                    </a:innerShdw>
                  </a:effectLst>
                  <a:latin typeface="NikoshBAN" pitchFamily="2" charset="0"/>
                  <a:cs typeface="NikoshBAN" pitchFamily="2" charset="0"/>
                  <a:sym typeface="Wingdings"/>
                </a:rPr>
                <a:t>ব্যবহারকারী/ শিক্ষকবৃন্দ এই কন্টেন্টটি পাঠদানের পূর্বে স্লাইড নোটের নির্দেশনাগুলো পড়ে নিলে ভালো হবে।</a:t>
              </a:r>
            </a:p>
          </p:txBody>
        </p:sp>
        <p:sp>
          <p:nvSpPr>
            <p:cNvPr id="15" name="Rectangle 14"/>
            <p:cNvSpPr/>
            <p:nvPr/>
          </p:nvSpPr>
          <p:spPr>
            <a:xfrm>
              <a:off x="1471607" y="1997887"/>
              <a:ext cx="5829306" cy="1229165"/>
            </a:xfrm>
            <a:prstGeom prst="rect">
              <a:avLst/>
            </a:prstGeom>
            <a:noFill/>
          </p:spPr>
          <p:txBody>
            <a:bodyPr wrap="square">
              <a:spAutoFit/>
            </a:bodyPr>
            <a:lstStyle/>
            <a:p>
              <a:pPr marL="571500" indent="-571500" algn="ctr">
                <a:buFont typeface="Wingdings"/>
                <a:buChar char="Ü"/>
              </a:pPr>
              <a:r>
                <a:rPr lang="bn-BD" sz="3600" dirty="0">
                  <a:solidFill>
                    <a:schemeClr val="accent6">
                      <a:lumMod val="75000"/>
                    </a:schemeClr>
                  </a:solidFill>
                  <a:latin typeface="NikoshBAN" pitchFamily="2" charset="0"/>
                  <a:cs typeface="NikoshBAN" pitchFamily="2" charset="0"/>
                  <a:sym typeface="Wingdings"/>
                </a:rPr>
                <a:t>এই স্লাইডটি শিক্ষকবৃন্দ তথা কন্টেন্ট ব্যবহারকারীর </a:t>
              </a:r>
              <a:r>
                <a:rPr lang="bn-BD" sz="3600" dirty="0" smtClean="0">
                  <a:solidFill>
                    <a:schemeClr val="accent6">
                      <a:lumMod val="75000"/>
                    </a:schemeClr>
                  </a:solidFill>
                  <a:latin typeface="NikoshBAN" pitchFamily="2" charset="0"/>
                  <a:cs typeface="NikoshBAN" pitchFamily="2" charset="0"/>
                  <a:sym typeface="Wingdings"/>
                </a:rPr>
                <a:t>জন্য</a:t>
              </a:r>
              <a:endParaRPr lang="bn-BD" sz="3600" dirty="0">
                <a:solidFill>
                  <a:schemeClr val="accent6">
                    <a:lumMod val="75000"/>
                  </a:schemeClr>
                </a:solidFill>
                <a:latin typeface="NikoshBAN" pitchFamily="2" charset="0"/>
                <a:cs typeface="NikoshBAN" pitchFamily="2" charset="0"/>
                <a:sym typeface="Wingdings"/>
              </a:endParaRPr>
            </a:p>
          </p:txBody>
        </p:sp>
      </p:grpSp>
    </p:spTree>
    <p:extLst>
      <p:ext uri="{BB962C8B-B14F-4D97-AF65-F5344CB8AC3E}">
        <p14:creationId xmlns:p14="http://schemas.microsoft.com/office/powerpoint/2010/main" val="26460402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345319" y="283424"/>
            <a:ext cx="2134804" cy="646331"/>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bn-BD" sz="3600" b="1" dirty="0" smtClean="0">
                <a:solidFill>
                  <a:schemeClr val="tx1"/>
                </a:solidFill>
                <a:latin typeface="NikoshBAN" pitchFamily="2" charset="0"/>
                <a:cs typeface="NikoshBAN" pitchFamily="2" charset="0"/>
                <a:sym typeface="Wingdings"/>
              </a:rPr>
              <a:t>তেল, ডিজেল</a:t>
            </a:r>
            <a:endParaRPr lang="en-US" sz="3600" b="1" dirty="0">
              <a:solidFill>
                <a:schemeClr val="tx1"/>
              </a:solidFill>
            </a:endParaRPr>
          </a:p>
        </p:txBody>
      </p:sp>
      <p:pic>
        <p:nvPicPr>
          <p:cNvPr id="10" name="Picture 2" descr="C:\Users\DOEL\Desktop\we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506" y="2557670"/>
            <a:ext cx="4665594" cy="341906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410412" y="2552090"/>
            <a:ext cx="3119546" cy="3527868"/>
          </a:xfrm>
          <a:prstGeom prst="roundRect">
            <a:avLst>
              <a:gd name="adj" fmla="val 4167"/>
            </a:avLst>
          </a:prstGeom>
          <a:solidFill>
            <a:srgbClr val="FFFFFF"/>
          </a:solidFill>
          <a:ln w="76200" cap="sq">
            <a:solidFill>
              <a:srgbClr val="EAEAEA"/>
            </a:solidFill>
            <a:miter lim="800000"/>
          </a:ln>
          <a:effectLst>
            <a:outerShdw dist="35921" dir="2700000" algn="ctr" rotWithShape="0">
              <a:schemeClr val="bg2"/>
            </a:outerShdw>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51299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96348" y="1547763"/>
            <a:ext cx="7911548" cy="3859123"/>
            <a:chOff x="519979" y="1132114"/>
            <a:chExt cx="5259778" cy="1876920"/>
          </a:xfrm>
        </p:grpSpPr>
        <p:pic>
          <p:nvPicPr>
            <p:cNvPr id="14" name="Picture 10" descr="C:\Users\DOEL\Desktop\Model content=14\New folder\sfew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979" y="1134774"/>
              <a:ext cx="2560637" cy="1869683"/>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5" name="Picture 19" descr="C:\Users\DOEL\Desktop\Model content=14\New folder (2)\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782" y="1132114"/>
              <a:ext cx="2466975" cy="187692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3269674" y="210189"/>
            <a:ext cx="2701636" cy="646331"/>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bn-BD" sz="3600" b="1" dirty="0" smtClean="0">
                <a:solidFill>
                  <a:schemeClr val="tx1"/>
                </a:solidFill>
                <a:latin typeface="NikoshBAN" pitchFamily="2" charset="0"/>
                <a:cs typeface="NikoshBAN" pitchFamily="2" charset="0"/>
                <a:sym typeface="Wingdings"/>
              </a:rPr>
              <a:t>নিউক্লিয় শক্তি</a:t>
            </a:r>
            <a:endParaRPr lang="en-US" sz="3600" b="1" dirty="0">
              <a:solidFill>
                <a:schemeClr val="tx1"/>
              </a:solidFill>
            </a:endParaRPr>
          </a:p>
        </p:txBody>
      </p:sp>
    </p:spTree>
    <p:extLst>
      <p:ext uri="{BB962C8B-B14F-4D97-AF65-F5344CB8AC3E}">
        <p14:creationId xmlns:p14="http://schemas.microsoft.com/office/powerpoint/2010/main" val="164086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81905" y="3145584"/>
            <a:ext cx="7897075" cy="2078182"/>
            <a:chOff x="706581" y="1746263"/>
            <a:chExt cx="8213533" cy="2429378"/>
          </a:xfrm>
          <a:solidFill>
            <a:schemeClr val="accent5">
              <a:lumMod val="20000"/>
              <a:lumOff val="80000"/>
            </a:schemeClr>
          </a:solidFill>
        </p:grpSpPr>
        <p:sp>
          <p:nvSpPr>
            <p:cNvPr id="11" name="Plaque 10"/>
            <p:cNvSpPr/>
            <p:nvPr/>
          </p:nvSpPr>
          <p:spPr>
            <a:xfrm>
              <a:off x="706581" y="1746263"/>
              <a:ext cx="8011794" cy="2429378"/>
            </a:xfrm>
            <a:prstGeom prst="plaqu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2" name="Rectangle 11"/>
            <p:cNvSpPr/>
            <p:nvPr/>
          </p:nvSpPr>
          <p:spPr>
            <a:xfrm>
              <a:off x="836251" y="2381944"/>
              <a:ext cx="8083863" cy="1403175"/>
            </a:xfrm>
            <a:prstGeom prst="rect">
              <a:avLst/>
            </a:prstGeom>
            <a:noFill/>
          </p:spPr>
          <p:txBody>
            <a:bodyPr wrap="square">
              <a:spAutoFit/>
            </a:bodyPr>
            <a:lstStyle/>
            <a:p>
              <a:pPr marL="514350" indent="-514350" algn="just">
                <a:buAutoNum type="arabicPeriod"/>
              </a:pPr>
              <a:r>
                <a:rPr lang="bn-BD" sz="3600" dirty="0" smtClean="0">
                  <a:latin typeface="NikoshBAN" pitchFamily="2" charset="0"/>
                  <a:cs typeface="NikoshBAN" pitchFamily="2" charset="0"/>
                  <a:sym typeface="Wingdings"/>
                </a:rPr>
                <a:t>প্র্রশ্ন: অনবায়নযোগ্য শক্তি বলতে কী বুঝায়?</a:t>
              </a:r>
            </a:p>
            <a:p>
              <a:pPr algn="just"/>
              <a:r>
                <a:rPr lang="bn-BD" sz="3600" dirty="0" smtClean="0">
                  <a:latin typeface="NikoshBAN" pitchFamily="2" charset="0"/>
                  <a:cs typeface="NikoshBAN" pitchFamily="2" charset="0"/>
                  <a:sym typeface="Wingdings"/>
                </a:rPr>
                <a:t>২.  প্রশ্ন:</a:t>
              </a:r>
              <a:r>
                <a:rPr lang="en-US" sz="3600" dirty="0" smtClean="0">
                  <a:latin typeface="NikoshBAN" pitchFamily="2" charset="0"/>
                  <a:cs typeface="NikoshBAN" pitchFamily="2" charset="0"/>
                  <a:sym typeface="Wingdings"/>
                </a:rPr>
                <a:t> </a:t>
              </a:r>
              <a:r>
                <a:rPr lang="bn-BD" sz="3600" dirty="0" smtClean="0">
                  <a:latin typeface="NikoshBAN" pitchFamily="2" charset="0"/>
                  <a:cs typeface="NikoshBAN" pitchFamily="2" charset="0"/>
                  <a:sym typeface="Wingdings"/>
                </a:rPr>
                <a:t>পাঁচটি অনবায়নযোগ্য শক্তির নাম লেখ।</a:t>
              </a:r>
              <a:endParaRPr lang="bn-BD" sz="3600" dirty="0">
                <a:latin typeface="NikoshBAN" pitchFamily="2" charset="0"/>
                <a:cs typeface="NikoshBAN" pitchFamily="2" charset="0"/>
                <a:sym typeface="Wingdings"/>
              </a:endParaRPr>
            </a:p>
          </p:txBody>
        </p:sp>
      </p:grpSp>
      <p:sp>
        <p:nvSpPr>
          <p:cNvPr id="14" name="Rectangle 13"/>
          <p:cNvSpPr/>
          <p:nvPr/>
        </p:nvSpPr>
        <p:spPr>
          <a:xfrm>
            <a:off x="3268942" y="228408"/>
            <a:ext cx="1760260" cy="461665"/>
          </a:xfrm>
          <a:prstGeom prst="rect">
            <a:avLst/>
          </a:prstGeom>
        </p:spPr>
        <p:txBody>
          <a:bodyPr wrap="square">
            <a:spAutoFit/>
          </a:bodyPr>
          <a:lstStyle/>
          <a:p>
            <a:r>
              <a:rPr lang="bn-BD" sz="2400" dirty="0" smtClean="0">
                <a:solidFill>
                  <a:srgbClr val="FF0000"/>
                </a:solidFill>
                <a:latin typeface="NikoshBAN" pitchFamily="2" charset="0"/>
                <a:cs typeface="NikoshBAN" pitchFamily="2" charset="0"/>
                <a:sym typeface="Wingdings"/>
              </a:rPr>
              <a:t>সময়: ৪ মিনিট</a:t>
            </a:r>
            <a:endParaRPr lang="en-US" sz="2400" dirty="0">
              <a:solidFill>
                <a:srgbClr val="FF0000"/>
              </a:solidFill>
              <a:latin typeface="NikoshBAN" pitchFamily="2" charset="0"/>
              <a:cs typeface="NikoshBAN" pitchFamily="2" charset="0"/>
            </a:endParaRPr>
          </a:p>
        </p:txBody>
      </p:sp>
      <p:grpSp>
        <p:nvGrpSpPr>
          <p:cNvPr id="18" name="Group 17"/>
          <p:cNvGrpSpPr/>
          <p:nvPr/>
        </p:nvGrpSpPr>
        <p:grpSpPr>
          <a:xfrm>
            <a:off x="1" y="0"/>
            <a:ext cx="3158836" cy="845128"/>
            <a:chOff x="-1" y="0"/>
            <a:chExt cx="2970461" cy="997527"/>
          </a:xfrm>
        </p:grpSpPr>
        <p:sp>
          <p:nvSpPr>
            <p:cNvPr id="19" name="Pentagon 18"/>
            <p:cNvSpPr/>
            <p:nvPr/>
          </p:nvSpPr>
          <p:spPr>
            <a:xfrm>
              <a:off x="-1" y="0"/>
              <a:ext cx="2970461" cy="997527"/>
            </a:xfrm>
            <a:prstGeom prst="homePlat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20" name="Rectangle 19"/>
            <p:cNvSpPr/>
            <p:nvPr/>
          </p:nvSpPr>
          <p:spPr>
            <a:xfrm>
              <a:off x="-1" y="0"/>
              <a:ext cx="2687783" cy="908192"/>
            </a:xfrm>
            <a:prstGeom prst="rect">
              <a:avLst/>
            </a:prstGeom>
          </p:spPr>
          <p:txBody>
            <a:bodyPr wrap="square">
              <a:spAutoFit/>
            </a:bodyPr>
            <a:lstStyle/>
            <a:p>
              <a:pPr algn="ctr">
                <a:defRPr/>
              </a:pPr>
              <a:r>
                <a:rPr lang="bn-BD" sz="4400" b="1" dirty="0" smtClean="0">
                  <a:solidFill>
                    <a:schemeClr val="bg1"/>
                  </a:solidFill>
                  <a:latin typeface="NikoshBAN" pitchFamily="2" charset="0"/>
                  <a:cs typeface="NikoshBAN" pitchFamily="2" charset="0"/>
                </a:rPr>
                <a:t>জোড়ায় কাজ</a:t>
              </a:r>
              <a:endParaRPr lang="bn-BD" sz="44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3352533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2978" y="334853"/>
            <a:ext cx="4350332" cy="646331"/>
          </a:xfrm>
          <a:prstGeom prst="rect">
            <a:avLst/>
          </a:prstGeom>
          <a:solidFill>
            <a:schemeClr val="accent6">
              <a:lumMod val="40000"/>
              <a:lumOff val="60000"/>
            </a:schemeClr>
          </a:solidFill>
          <a:ln w="38100">
            <a:solidFill>
              <a:schemeClr val="accent6">
                <a:lumMod val="60000"/>
                <a:lumOff val="40000"/>
              </a:schemeClr>
            </a:solidFill>
          </a:ln>
          <a:scene3d>
            <a:camera prst="orthographicFront"/>
            <a:lightRig rig="threePt" dir="t"/>
          </a:scene3d>
          <a:sp3d>
            <a:bevelT w="165100" prst="coolSlant"/>
          </a:sp3d>
        </p:spPr>
        <p:txBody>
          <a:bodyPr wrap="square">
            <a:spAutoFit/>
          </a:bodyPr>
          <a:lstStyle/>
          <a:p>
            <a:pPr algn="just"/>
            <a:r>
              <a:rPr lang="bn-BD" sz="3600" dirty="0" smtClean="0">
                <a:ln w="1905"/>
                <a:effectLst>
                  <a:outerShdw blurRad="38100" dist="38100" dir="2700000" algn="tl">
                    <a:srgbClr val="000000">
                      <a:alpha val="43137"/>
                    </a:srgbClr>
                  </a:outerShdw>
                </a:effectLst>
                <a:latin typeface="NikoshBAN" pitchFamily="2" charset="0"/>
                <a:cs typeface="NikoshBAN" pitchFamily="2" charset="0"/>
                <a:sym typeface="Wingdings"/>
              </a:rPr>
              <a:t>অনবায়নযোগ্য শক্তির সুবিধা</a:t>
            </a:r>
            <a:endParaRPr lang="bn-BD" sz="3600" dirty="0">
              <a:ln w="1905"/>
              <a:effectLst>
                <a:outerShdw blurRad="38100" dist="38100" dir="2700000" algn="tl">
                  <a:srgbClr val="000000">
                    <a:alpha val="43137"/>
                  </a:srgbClr>
                </a:outerShdw>
              </a:effectLst>
              <a:latin typeface="NikoshBAN" pitchFamily="2" charset="0"/>
              <a:cs typeface="NikoshBAN" pitchFamily="2" charset="0"/>
              <a:sym typeface="Wingdings"/>
            </a:endParaRPr>
          </a:p>
        </p:txBody>
      </p:sp>
      <p:sp>
        <p:nvSpPr>
          <p:cNvPr id="5" name="Rectangle 4"/>
          <p:cNvSpPr/>
          <p:nvPr/>
        </p:nvSpPr>
        <p:spPr>
          <a:xfrm>
            <a:off x="3920334" y="2316079"/>
            <a:ext cx="1430200" cy="3154710"/>
          </a:xfrm>
          <a:prstGeom prst="rect">
            <a:avLst/>
          </a:prstGeom>
        </p:spPr>
        <p:txBody>
          <a:bodyPr wrap="none">
            <a:spAutoFit/>
          </a:bodyPr>
          <a:lstStyle/>
          <a:p>
            <a:r>
              <a:rPr lang="bn-BD" sz="19900" dirty="0" smtClean="0">
                <a:ln w="1905"/>
                <a:latin typeface="NikoshBAN" pitchFamily="2" charset="0"/>
                <a:cs typeface="NikoshBAN" pitchFamily="2" charset="0"/>
                <a:sym typeface="Wingdings"/>
              </a:rPr>
              <a:t>?</a:t>
            </a:r>
            <a:endParaRPr lang="en-US" sz="19900" dirty="0"/>
          </a:p>
        </p:txBody>
      </p:sp>
      <p:sp>
        <p:nvSpPr>
          <p:cNvPr id="6" name="Rectangle 5"/>
          <p:cNvSpPr/>
          <p:nvPr/>
        </p:nvSpPr>
        <p:spPr>
          <a:xfrm>
            <a:off x="595744" y="1554060"/>
            <a:ext cx="7910945" cy="2246769"/>
          </a:xfrm>
          <a:prstGeom prst="rect">
            <a:avLst/>
          </a:prstGeom>
          <a:noFill/>
          <a:ln w="38100">
            <a:solidFill>
              <a:schemeClr val="bg1">
                <a:lumMod val="75000"/>
              </a:schemeClr>
            </a:solidFill>
          </a:ln>
          <a:scene3d>
            <a:camera prst="orthographicFront"/>
            <a:lightRig rig="threePt" dir="t"/>
          </a:scene3d>
          <a:sp3d>
            <a:bevelT w="165100" prst="coolSlant"/>
          </a:sp3d>
        </p:spPr>
        <p:txBody>
          <a:bodyPr wrap="square">
            <a:spAutoFit/>
          </a:bodyPr>
          <a:lstStyle/>
          <a:p>
            <a:pPr algn="just"/>
            <a:r>
              <a:rPr lang="bn-BD" sz="2800" dirty="0" smtClean="0">
                <a:ln w="1905"/>
                <a:latin typeface="NikoshBAN" pitchFamily="2" charset="0"/>
                <a:cs typeface="NikoshBAN" pitchFamily="2" charset="0"/>
                <a:sym typeface="Wingdings"/>
              </a:rPr>
              <a:t>১. বেশির ভাগ যন্ত্রপাতি বা যানবাহনে অনবায়নযোগ্য শক্তি ব্যবহৃত হয়। কারণ নবায়নযোগ্য শক্তির সাহায্যে চালাতে অনেক বেশি খরচ লাগে। যেমন- সাধারণ তেল বা গ্যাস ব্যবহার করে কম খরচে যন্ত্রপাতি বা যানবাহন চলে। অপরপক্ষে নবায়নযোগ্য শক্তির উৎস যেমন রিচার্জ ব্যাটারী, সৌরশক্তি দ্বারা কোনো যানবাহন চালানো কষ্টসাধ্য ও ব্যয়বহুল।</a:t>
            </a:r>
            <a:endParaRPr lang="bn-BD" sz="2800" dirty="0">
              <a:ln w="1905"/>
              <a:latin typeface="NikoshBAN" pitchFamily="2" charset="0"/>
              <a:cs typeface="NikoshBAN" pitchFamily="2" charset="0"/>
              <a:sym typeface="Wingdings"/>
            </a:endParaRPr>
          </a:p>
        </p:txBody>
      </p:sp>
      <p:sp>
        <p:nvSpPr>
          <p:cNvPr id="7" name="Rectangle 6"/>
          <p:cNvSpPr/>
          <p:nvPr/>
        </p:nvSpPr>
        <p:spPr>
          <a:xfrm>
            <a:off x="609595" y="4144847"/>
            <a:ext cx="7910945" cy="1569660"/>
          </a:xfrm>
          <a:prstGeom prst="rect">
            <a:avLst/>
          </a:prstGeom>
          <a:noFill/>
          <a:ln w="38100">
            <a:solidFill>
              <a:schemeClr val="bg1">
                <a:lumMod val="75000"/>
              </a:schemeClr>
            </a:solidFill>
          </a:ln>
          <a:scene3d>
            <a:camera prst="orthographicFront"/>
            <a:lightRig rig="threePt" dir="t"/>
          </a:scene3d>
          <a:sp3d>
            <a:bevelT w="165100" prst="coolSlant"/>
          </a:sp3d>
        </p:spPr>
        <p:txBody>
          <a:bodyPr wrap="square">
            <a:spAutoFit/>
          </a:bodyPr>
          <a:lstStyle/>
          <a:p>
            <a:pPr algn="just"/>
            <a:r>
              <a:rPr lang="bn-BD" sz="3200" dirty="0" smtClean="0">
                <a:ln w="1905"/>
                <a:latin typeface="NikoshBAN" pitchFamily="2" charset="0"/>
                <a:cs typeface="NikoshBAN" pitchFamily="2" charset="0"/>
                <a:sym typeface="Wingdings"/>
              </a:rPr>
              <a:t>২.  অনবায়নযোগ্য জ্বালানি সস্তা এবং এদের অল্প পরিমাণ থেকে বেশি শক্তি পাওয়া যায়। যেমন- অল্প ইউরেনিয়াম থেকে অনেক বিদ্যুৎ শক্তি পাওয়া যায়।</a:t>
            </a:r>
            <a:endParaRPr lang="bn-BD" sz="3200" dirty="0">
              <a:ln w="1905"/>
              <a:latin typeface="NikoshBAN" pitchFamily="2" charset="0"/>
              <a:cs typeface="NikoshBAN" pitchFamily="2" charset="0"/>
              <a:sym typeface="Wingdings"/>
            </a:endParaRPr>
          </a:p>
        </p:txBody>
      </p:sp>
    </p:spTree>
    <p:extLst>
      <p:ext uri="{BB962C8B-B14F-4D97-AF65-F5344CB8AC3E}">
        <p14:creationId xmlns:p14="http://schemas.microsoft.com/office/powerpoint/2010/main" val="55099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0.70"/>
                                          </p:val>
                                        </p:tav>
                                      </p:tavLst>
                                    </p:anim>
                                    <p:anim calcmode="lin" valueType="num">
                                      <p:cBhvr>
                                        <p:cTn id="7" dur="1000"/>
                                        <p:tgtEl>
                                          <p:spTgt spid="5"/>
                                        </p:tgtEl>
                                        <p:attrNameLst>
                                          <p:attrName>ppt_h</p:attrName>
                                        </p:attrNameLst>
                                      </p:cBhvr>
                                      <p:tavLst>
                                        <p:tav tm="0">
                                          <p:val>
                                            <p:strVal val="ppt_h"/>
                                          </p:val>
                                        </p:tav>
                                        <p:tav tm="100000">
                                          <p:val>
                                            <p:strVal val="ppt_h"/>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4945" y="348697"/>
            <a:ext cx="5333993" cy="707886"/>
          </a:xfrm>
          <a:prstGeom prst="rect">
            <a:avLst/>
          </a:prstGeom>
          <a:solidFill>
            <a:schemeClr val="accent3">
              <a:lumMod val="60000"/>
              <a:lumOff val="40000"/>
            </a:schemeClr>
          </a:solidFill>
          <a:ln w="38100">
            <a:solidFill>
              <a:schemeClr val="accent6">
                <a:lumMod val="60000"/>
                <a:lumOff val="40000"/>
              </a:schemeClr>
            </a:solidFill>
          </a:ln>
          <a:scene3d>
            <a:camera prst="orthographicFront"/>
            <a:lightRig rig="threePt" dir="t"/>
          </a:scene3d>
          <a:sp3d>
            <a:bevelT w="165100" prst="coolSlant"/>
          </a:sp3d>
        </p:spPr>
        <p:txBody>
          <a:bodyPr wrap="square">
            <a:spAutoFit/>
          </a:bodyPr>
          <a:lstStyle/>
          <a:p>
            <a:pPr algn="just"/>
            <a:r>
              <a:rPr lang="bn-BD" sz="4000" dirty="0" smtClean="0">
                <a:ln w="1905"/>
                <a:effectLst>
                  <a:outerShdw blurRad="38100" dist="38100" dir="2700000" algn="tl">
                    <a:srgbClr val="000000">
                      <a:alpha val="43137"/>
                    </a:srgbClr>
                  </a:outerShdw>
                </a:effectLst>
                <a:latin typeface="NikoshBAN" pitchFamily="2" charset="0"/>
                <a:cs typeface="NikoshBAN" pitchFamily="2" charset="0"/>
                <a:sym typeface="Wingdings"/>
              </a:rPr>
              <a:t>অনবায়নযোগ্য শক্তির সীমাবদ্ধতা</a:t>
            </a:r>
            <a:endParaRPr lang="bn-BD" sz="4000" dirty="0">
              <a:ln w="1905"/>
              <a:effectLst>
                <a:outerShdw blurRad="38100" dist="38100" dir="2700000" algn="tl">
                  <a:srgbClr val="000000">
                    <a:alpha val="43137"/>
                  </a:srgbClr>
                </a:outerShdw>
              </a:effectLst>
              <a:latin typeface="NikoshBAN" pitchFamily="2" charset="0"/>
              <a:cs typeface="NikoshBAN" pitchFamily="2" charset="0"/>
              <a:sym typeface="Wingdings"/>
            </a:endParaRPr>
          </a:p>
        </p:txBody>
      </p:sp>
      <p:sp>
        <p:nvSpPr>
          <p:cNvPr id="13" name="Rectangle 12"/>
          <p:cNvSpPr/>
          <p:nvPr/>
        </p:nvSpPr>
        <p:spPr>
          <a:xfrm>
            <a:off x="3920334" y="2316079"/>
            <a:ext cx="1430200" cy="3154710"/>
          </a:xfrm>
          <a:prstGeom prst="rect">
            <a:avLst/>
          </a:prstGeom>
        </p:spPr>
        <p:txBody>
          <a:bodyPr wrap="none">
            <a:spAutoFit/>
          </a:bodyPr>
          <a:lstStyle/>
          <a:p>
            <a:r>
              <a:rPr lang="bn-BD" sz="19900" dirty="0" smtClean="0">
                <a:ln w="1905"/>
                <a:latin typeface="NikoshBAN" pitchFamily="2" charset="0"/>
                <a:cs typeface="NikoshBAN" pitchFamily="2" charset="0"/>
                <a:sym typeface="Wingdings"/>
              </a:rPr>
              <a:t>?</a:t>
            </a:r>
            <a:endParaRPr lang="en-US" sz="19900" dirty="0"/>
          </a:p>
        </p:txBody>
      </p:sp>
      <p:sp>
        <p:nvSpPr>
          <p:cNvPr id="14" name="Rectangle 13"/>
          <p:cNvSpPr/>
          <p:nvPr/>
        </p:nvSpPr>
        <p:spPr>
          <a:xfrm>
            <a:off x="651159" y="2122095"/>
            <a:ext cx="7910945" cy="1200329"/>
          </a:xfrm>
          <a:prstGeom prst="rect">
            <a:avLst/>
          </a:prstGeom>
          <a:noFill/>
          <a:ln w="38100">
            <a:solidFill>
              <a:schemeClr val="bg1">
                <a:lumMod val="75000"/>
              </a:schemeClr>
            </a:solidFill>
          </a:ln>
        </p:spPr>
        <p:txBody>
          <a:bodyPr wrap="square">
            <a:spAutoFit/>
          </a:bodyPr>
          <a:lstStyle/>
          <a:p>
            <a:pPr algn="just"/>
            <a:r>
              <a:rPr lang="bn-BD" sz="3600" dirty="0" smtClean="0">
                <a:ln w="1905"/>
                <a:latin typeface="NikoshBAN" pitchFamily="2" charset="0"/>
                <a:cs typeface="NikoshBAN" pitchFamily="2" charset="0"/>
                <a:sym typeface="Wingdings"/>
              </a:rPr>
              <a:t>১. এটি অনবায়নযোগ্য ও দ্রুত ফুরিয়ে যায়। অর্থাৎ এরা</a:t>
            </a:r>
          </a:p>
          <a:p>
            <a:pPr algn="just"/>
            <a:r>
              <a:rPr lang="bn-BD" sz="3600" dirty="0">
                <a:ln w="1905"/>
                <a:latin typeface="NikoshBAN" pitchFamily="2" charset="0"/>
                <a:cs typeface="NikoshBAN" pitchFamily="2" charset="0"/>
                <a:sym typeface="Wingdings"/>
              </a:rPr>
              <a:t> </a:t>
            </a:r>
            <a:r>
              <a:rPr lang="bn-BD" sz="3600" dirty="0" smtClean="0">
                <a:ln w="1905"/>
                <a:latin typeface="NikoshBAN" pitchFamily="2" charset="0"/>
                <a:cs typeface="NikoshBAN" pitchFamily="2" charset="0"/>
                <a:sym typeface="Wingdings"/>
              </a:rPr>
              <a:t>   মূলত নিঃশেষ হয়ে যায়।</a:t>
            </a:r>
            <a:endParaRPr lang="bn-BD" sz="3600" dirty="0">
              <a:ln w="1905"/>
              <a:latin typeface="NikoshBAN" pitchFamily="2" charset="0"/>
              <a:cs typeface="NikoshBAN" pitchFamily="2" charset="0"/>
              <a:sym typeface="Wingdings"/>
            </a:endParaRPr>
          </a:p>
        </p:txBody>
      </p:sp>
      <p:sp>
        <p:nvSpPr>
          <p:cNvPr id="15" name="Rectangle 14"/>
          <p:cNvSpPr/>
          <p:nvPr/>
        </p:nvSpPr>
        <p:spPr>
          <a:xfrm>
            <a:off x="651159" y="3646101"/>
            <a:ext cx="7910945" cy="646331"/>
          </a:xfrm>
          <a:prstGeom prst="rect">
            <a:avLst/>
          </a:prstGeom>
          <a:noFill/>
          <a:ln w="38100">
            <a:solidFill>
              <a:schemeClr val="bg1">
                <a:lumMod val="75000"/>
              </a:schemeClr>
            </a:solidFill>
          </a:ln>
        </p:spPr>
        <p:txBody>
          <a:bodyPr wrap="square">
            <a:spAutoFit/>
          </a:bodyPr>
          <a:lstStyle/>
          <a:p>
            <a:pPr algn="just"/>
            <a:r>
              <a:rPr lang="bn-BD" sz="3600" dirty="0" smtClean="0">
                <a:ln w="1905"/>
                <a:latin typeface="NikoshBAN" pitchFamily="2" charset="0"/>
                <a:cs typeface="NikoshBAN" pitchFamily="2" charset="0"/>
                <a:sym typeface="Wingdings"/>
              </a:rPr>
              <a:t>২. পরিবেশকে বেশ উচ্চ মাত্রায় দূষিত করে।</a:t>
            </a:r>
            <a:endParaRPr lang="bn-BD" sz="3600" dirty="0">
              <a:ln w="1905"/>
              <a:latin typeface="NikoshBAN" pitchFamily="2" charset="0"/>
              <a:cs typeface="NikoshBAN" pitchFamily="2" charset="0"/>
              <a:sym typeface="Wingdings"/>
            </a:endParaRPr>
          </a:p>
        </p:txBody>
      </p:sp>
      <p:sp>
        <p:nvSpPr>
          <p:cNvPr id="16" name="Rectangle 15"/>
          <p:cNvSpPr/>
          <p:nvPr/>
        </p:nvSpPr>
        <p:spPr>
          <a:xfrm>
            <a:off x="665015" y="4726763"/>
            <a:ext cx="7910945" cy="1200329"/>
          </a:xfrm>
          <a:prstGeom prst="rect">
            <a:avLst/>
          </a:prstGeom>
          <a:noFill/>
          <a:ln w="38100">
            <a:solidFill>
              <a:schemeClr val="bg1">
                <a:lumMod val="75000"/>
              </a:schemeClr>
            </a:solidFill>
          </a:ln>
        </p:spPr>
        <p:txBody>
          <a:bodyPr wrap="square">
            <a:spAutoFit/>
          </a:bodyPr>
          <a:lstStyle/>
          <a:p>
            <a:pPr algn="just"/>
            <a:r>
              <a:rPr lang="bn-BD" sz="3600" dirty="0" smtClean="0">
                <a:ln w="1905"/>
                <a:latin typeface="NikoshBAN" pitchFamily="2" charset="0"/>
                <a:cs typeface="NikoshBAN" pitchFamily="2" charset="0"/>
                <a:sym typeface="Wingdings"/>
              </a:rPr>
              <a:t>৩. এদের দহনে কার্বন ডাইঅক্সাইড বাতাসে ছড়ায়। ফলে</a:t>
            </a:r>
          </a:p>
          <a:p>
            <a:pPr algn="just"/>
            <a:r>
              <a:rPr lang="bn-BD" sz="3600" dirty="0">
                <a:ln w="1905"/>
                <a:latin typeface="NikoshBAN" pitchFamily="2" charset="0"/>
                <a:cs typeface="NikoshBAN" pitchFamily="2" charset="0"/>
                <a:sym typeface="Wingdings"/>
              </a:rPr>
              <a:t> </a:t>
            </a:r>
            <a:r>
              <a:rPr lang="bn-BD" sz="3600" dirty="0" smtClean="0">
                <a:ln w="1905"/>
                <a:latin typeface="NikoshBAN" pitchFamily="2" charset="0"/>
                <a:cs typeface="NikoshBAN" pitchFamily="2" charset="0"/>
                <a:sym typeface="Wingdings"/>
              </a:rPr>
              <a:t>   গ্লোবাল ওয়ার্মিং তৈরি করে।</a:t>
            </a:r>
            <a:endParaRPr lang="bn-BD" sz="3600" dirty="0">
              <a:ln w="1905"/>
              <a:latin typeface="NikoshBAN" pitchFamily="2" charset="0"/>
              <a:cs typeface="NikoshBAN" pitchFamily="2" charset="0"/>
              <a:sym typeface="Wingdings"/>
            </a:endParaRPr>
          </a:p>
        </p:txBody>
      </p:sp>
    </p:spTree>
    <p:extLst>
      <p:ext uri="{BB962C8B-B14F-4D97-AF65-F5344CB8AC3E}">
        <p14:creationId xmlns:p14="http://schemas.microsoft.com/office/powerpoint/2010/main" val="21573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13"/>
                                        </p:tgtEl>
                                        <p:attrNameLst>
                                          <p:attrName>ppt_w</p:attrName>
                                        </p:attrNameLst>
                                      </p:cBhvr>
                                      <p:tavLst>
                                        <p:tav tm="0">
                                          <p:val>
                                            <p:strVal val="ppt_w"/>
                                          </p:val>
                                        </p:tav>
                                        <p:tav tm="100000">
                                          <p:val>
                                            <p:strVal val="ppt_w*0.70"/>
                                          </p:val>
                                        </p:tav>
                                      </p:tavLst>
                                    </p:anim>
                                    <p:anim calcmode="lin" valueType="num">
                                      <p:cBhvr>
                                        <p:cTn id="7" dur="1000"/>
                                        <p:tgtEl>
                                          <p:spTgt spid="13"/>
                                        </p:tgtEl>
                                        <p:attrNameLst>
                                          <p:attrName>ppt_h</p:attrName>
                                        </p:attrNameLst>
                                      </p:cBhvr>
                                      <p:tavLst>
                                        <p:tav tm="0">
                                          <p:val>
                                            <p:strVal val="ppt_h"/>
                                          </p:val>
                                        </p:tav>
                                        <p:tav tm="100000">
                                          <p:val>
                                            <p:strVal val="ppt_h"/>
                                          </p:val>
                                        </p:tav>
                                      </p:tavLst>
                                    </p:anim>
                                    <p:animEffect transition="out" filter="fade">
                                      <p:cBhvr>
                                        <p:cTn id="8" dur="1000"/>
                                        <p:tgtEl>
                                          <p:spTgt spid="13"/>
                                        </p:tgtEl>
                                      </p:cBhvr>
                                    </p:animEffect>
                                    <p:set>
                                      <p:cBhvr>
                                        <p:cTn id="9" dur="1" fill="hold">
                                          <p:stCondLst>
                                            <p:cond delay="9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6011" y="3069831"/>
            <a:ext cx="7829120" cy="1983432"/>
            <a:chOff x="706581" y="1746263"/>
            <a:chExt cx="7910946" cy="2695305"/>
          </a:xfrm>
          <a:noFill/>
        </p:grpSpPr>
        <p:sp>
          <p:nvSpPr>
            <p:cNvPr id="4" name="Plaque 3"/>
            <p:cNvSpPr/>
            <p:nvPr/>
          </p:nvSpPr>
          <p:spPr>
            <a:xfrm>
              <a:off x="706581" y="1746263"/>
              <a:ext cx="7910946" cy="2695305"/>
            </a:xfrm>
            <a:prstGeom prst="plaque">
              <a:avLst/>
            </a:prstGeom>
            <a:gr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Rectangle 4"/>
            <p:cNvSpPr/>
            <p:nvPr/>
          </p:nvSpPr>
          <p:spPr>
            <a:xfrm>
              <a:off x="845357" y="1969410"/>
              <a:ext cx="7624485" cy="2383970"/>
            </a:xfrm>
            <a:prstGeom prst="rect">
              <a:avLst/>
            </a:prstGeom>
            <a:grpFill/>
          </p:spPr>
          <p:txBody>
            <a:bodyPr wrap="square">
              <a:spAutoFit/>
            </a:bodyPr>
            <a:lstStyle/>
            <a:p>
              <a:pPr algn="ctr"/>
              <a:r>
                <a:rPr lang="bn-BD" sz="3600" dirty="0" smtClean="0">
                  <a:latin typeface="NikoshBAN" pitchFamily="2" charset="0"/>
                  <a:cs typeface="NikoshBAN" pitchFamily="2" charset="0"/>
                  <a:sym typeface="Wingdings"/>
                </a:rPr>
                <a:t>অনবায়নযোগ্য শক্তি ব্যবহারে </a:t>
              </a:r>
              <a:r>
                <a:rPr lang="bn-BD" sz="3600" dirty="0">
                  <a:latin typeface="NikoshBAN" pitchFamily="2" charset="0"/>
                  <a:cs typeface="NikoshBAN" pitchFamily="2" charset="0"/>
                  <a:sym typeface="Wingdings"/>
                </a:rPr>
                <a:t>আজকের </a:t>
              </a:r>
              <a:r>
                <a:rPr lang="bn-BD" sz="3600" dirty="0" smtClean="0">
                  <a:latin typeface="NikoshBAN" pitchFamily="2" charset="0"/>
                  <a:cs typeface="NikoshBAN" pitchFamily="2" charset="0"/>
                  <a:sym typeface="Wingdings"/>
                </a:rPr>
                <a:t>আলোচিত দুইটি </a:t>
              </a:r>
              <a:r>
                <a:rPr lang="bn-BD" sz="3600" dirty="0">
                  <a:latin typeface="NikoshBAN" pitchFamily="2" charset="0"/>
                  <a:cs typeface="NikoshBAN" pitchFamily="2" charset="0"/>
                  <a:sym typeface="Wingdings"/>
                </a:rPr>
                <a:t>সুবিধা </a:t>
              </a:r>
              <a:r>
                <a:rPr lang="bn-BD" sz="3600" dirty="0" smtClean="0">
                  <a:latin typeface="NikoshBAN" pitchFamily="2" charset="0"/>
                  <a:cs typeface="NikoshBAN" pitchFamily="2" charset="0"/>
                  <a:sym typeface="Wingdings"/>
                </a:rPr>
                <a:t>উল্লেখপূর্বক আজকে আলোচিত হয়নি এমন আরো কয়েকটি সুবিধা  উল্লেখ কর।</a:t>
              </a:r>
              <a:endParaRPr lang="bn-BD" sz="3600" dirty="0">
                <a:latin typeface="NikoshBAN" pitchFamily="2" charset="0"/>
                <a:cs typeface="NikoshBAN" pitchFamily="2" charset="0"/>
                <a:sym typeface="Wingdings"/>
              </a:endParaRPr>
            </a:p>
          </p:txBody>
        </p:sp>
      </p:grpSp>
      <p:sp>
        <p:nvSpPr>
          <p:cNvPr id="10" name="TextBox 9"/>
          <p:cNvSpPr txBox="1"/>
          <p:nvPr/>
        </p:nvSpPr>
        <p:spPr>
          <a:xfrm>
            <a:off x="3131132" y="248557"/>
            <a:ext cx="1898074" cy="461665"/>
          </a:xfrm>
          <a:prstGeom prst="rect">
            <a:avLst/>
          </a:prstGeom>
          <a:noFill/>
          <a:ln>
            <a:noFill/>
          </a:ln>
        </p:spPr>
        <p:txBody>
          <a:bodyPr wrap="square" rtlCol="0">
            <a:spAutoFit/>
          </a:bodyPr>
          <a:lstStyle/>
          <a:p>
            <a:r>
              <a:rPr lang="bn-BD" sz="2400" dirty="0" smtClean="0">
                <a:solidFill>
                  <a:srgbClr val="FF0000"/>
                </a:solidFill>
                <a:latin typeface="NikoshBAN" pitchFamily="2" charset="0"/>
                <a:cs typeface="NikoshBAN" pitchFamily="2" charset="0"/>
              </a:rPr>
              <a:t>সময়: ৮ মিনিট</a:t>
            </a:r>
            <a:endParaRPr lang="en-US" sz="2000" dirty="0">
              <a:solidFill>
                <a:srgbClr val="FF0000"/>
              </a:solidFill>
              <a:latin typeface="NikoshBAN" pitchFamily="2" charset="0"/>
              <a:cs typeface="NikoshBAN" pitchFamily="2" charset="0"/>
            </a:endParaRPr>
          </a:p>
        </p:txBody>
      </p:sp>
      <p:grpSp>
        <p:nvGrpSpPr>
          <p:cNvPr id="9" name="Group 8"/>
          <p:cNvGrpSpPr/>
          <p:nvPr/>
        </p:nvGrpSpPr>
        <p:grpSpPr>
          <a:xfrm>
            <a:off x="1" y="0"/>
            <a:ext cx="2937163" cy="845128"/>
            <a:chOff x="-1" y="0"/>
            <a:chExt cx="2970461" cy="997527"/>
          </a:xfrm>
        </p:grpSpPr>
        <p:sp>
          <p:nvSpPr>
            <p:cNvPr id="14" name="Pentagon 13"/>
            <p:cNvSpPr/>
            <p:nvPr/>
          </p:nvSpPr>
          <p:spPr>
            <a:xfrm>
              <a:off x="-1" y="0"/>
              <a:ext cx="2970461" cy="997527"/>
            </a:xfrm>
            <a:prstGeom prst="homePlat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 y="0"/>
              <a:ext cx="2687783" cy="908192"/>
            </a:xfrm>
            <a:prstGeom prst="rect">
              <a:avLst/>
            </a:prstGeom>
          </p:spPr>
          <p:txBody>
            <a:bodyPr wrap="square">
              <a:spAutoFit/>
            </a:bodyPr>
            <a:lstStyle/>
            <a:p>
              <a:pPr algn="ctr">
                <a:defRPr/>
              </a:pPr>
              <a:r>
                <a:rPr lang="bn-BD" sz="4400" b="1" dirty="0" smtClean="0">
                  <a:solidFill>
                    <a:schemeClr val="bg1"/>
                  </a:solidFill>
                  <a:latin typeface="NikoshBAN" pitchFamily="2" charset="0"/>
                  <a:cs typeface="NikoshBAN" pitchFamily="2" charset="0"/>
                </a:rPr>
                <a:t>দলগত কাজ</a:t>
              </a:r>
              <a:endParaRPr lang="bn-BD" sz="44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98280142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2058" y="1558659"/>
            <a:ext cx="6407725"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1</a:t>
            </a:r>
            <a:r>
              <a:rPr lang="bn-BD" sz="3200" dirty="0" smtClean="0">
                <a:solidFill>
                  <a:schemeClr val="tx2">
                    <a:lumMod val="75000"/>
                  </a:schemeClr>
                </a:solidFill>
                <a:latin typeface="NikoshBAN" pitchFamily="2" charset="0"/>
                <a:cs typeface="NikoshBAN" pitchFamily="2" charset="0"/>
              </a:rPr>
              <a:t>. প্র্রশ্ন: অনবায়নযোগ্য শক্তি  বলতে কী বুঝায়?</a:t>
            </a:r>
            <a:endParaRPr lang="en-US" sz="3200" dirty="0">
              <a:solidFill>
                <a:schemeClr val="tx2">
                  <a:lumMod val="75000"/>
                </a:schemeClr>
              </a:solidFill>
              <a:latin typeface="NikoshBAN" pitchFamily="2" charset="0"/>
              <a:cs typeface="NikoshBAN" pitchFamily="2" charset="0"/>
            </a:endParaRPr>
          </a:p>
        </p:txBody>
      </p:sp>
      <p:sp>
        <p:nvSpPr>
          <p:cNvPr id="7" name="TextBox 6"/>
          <p:cNvSpPr txBox="1"/>
          <p:nvPr/>
        </p:nvSpPr>
        <p:spPr>
          <a:xfrm>
            <a:off x="821012" y="2202871"/>
            <a:ext cx="7935061"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2</a:t>
            </a:r>
            <a:r>
              <a:rPr lang="bn-BD" sz="3200" dirty="0" smtClean="0">
                <a:solidFill>
                  <a:schemeClr val="tx2">
                    <a:lumMod val="75000"/>
                  </a:schemeClr>
                </a:solidFill>
                <a:latin typeface="NikoshBAN" pitchFamily="2" charset="0"/>
                <a:cs typeface="NikoshBAN" pitchFamily="2" charset="0"/>
              </a:rPr>
              <a:t>.</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অনবায়নযোগ্য শক্তির একটি সুবিধা বল।</a:t>
            </a:r>
            <a:endParaRPr lang="bn-BD" sz="3200" dirty="0">
              <a:solidFill>
                <a:schemeClr val="tx2">
                  <a:lumMod val="75000"/>
                </a:schemeClr>
              </a:solidFill>
              <a:latin typeface="NikoshBAN" pitchFamily="2" charset="0"/>
              <a:cs typeface="NikoshBAN" pitchFamily="2" charset="0"/>
            </a:endParaRPr>
          </a:p>
        </p:txBody>
      </p:sp>
      <p:sp>
        <p:nvSpPr>
          <p:cNvPr id="8" name="TextBox 7"/>
          <p:cNvSpPr txBox="1"/>
          <p:nvPr/>
        </p:nvSpPr>
        <p:spPr>
          <a:xfrm>
            <a:off x="848721" y="2798614"/>
            <a:ext cx="7145351" cy="584775"/>
          </a:xfrm>
          <a:prstGeom prst="rect">
            <a:avLst/>
          </a:prstGeom>
          <a:noFill/>
        </p:spPr>
        <p:txBody>
          <a:bodyPr wrap="square" rtlCol="0">
            <a:spAutoFit/>
          </a:bodyPr>
          <a:lstStyle/>
          <a:p>
            <a:r>
              <a:rPr lang="bn-BD" sz="3200" dirty="0" smtClean="0">
                <a:solidFill>
                  <a:schemeClr val="tx2">
                    <a:lumMod val="75000"/>
                  </a:schemeClr>
                </a:solidFill>
                <a:latin typeface="NikoshBAN" pitchFamily="2" charset="0"/>
                <a:cs typeface="NikoshBAN" pitchFamily="2" charset="0"/>
              </a:rPr>
              <a:t>৩</a:t>
            </a:r>
            <a:r>
              <a:rPr lang="bn-BD" sz="3200" dirty="0">
                <a:solidFill>
                  <a:schemeClr val="tx2">
                    <a:lumMod val="75000"/>
                  </a:schemeClr>
                </a:solidFill>
                <a:latin typeface="NikoshBAN" pitchFamily="2" charset="0"/>
                <a:cs typeface="NikoshBAN" pitchFamily="2" charset="0"/>
              </a:rPr>
              <a:t>.</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অনবায়নযোগ্য শক্তির একটি সীমাবদ্ধতা বল।</a:t>
            </a:r>
            <a:endParaRPr lang="bn-BD" sz="3200" dirty="0">
              <a:solidFill>
                <a:schemeClr val="tx2">
                  <a:lumMod val="75000"/>
                </a:schemeClr>
              </a:solidFill>
              <a:latin typeface="NikoshBAN" pitchFamily="2" charset="0"/>
              <a:cs typeface="NikoshBAN" pitchFamily="2" charset="0"/>
            </a:endParaRPr>
          </a:p>
        </p:txBody>
      </p:sp>
      <p:grpSp>
        <p:nvGrpSpPr>
          <p:cNvPr id="2" name="Group 1"/>
          <p:cNvGrpSpPr/>
          <p:nvPr/>
        </p:nvGrpSpPr>
        <p:grpSpPr>
          <a:xfrm>
            <a:off x="853739" y="3490277"/>
            <a:ext cx="7916190" cy="1312407"/>
            <a:chOff x="812174" y="3490277"/>
            <a:chExt cx="7916190" cy="1312407"/>
          </a:xfrm>
        </p:grpSpPr>
        <p:grpSp>
          <p:nvGrpSpPr>
            <p:cNvPr id="12" name="Group 11"/>
            <p:cNvGrpSpPr/>
            <p:nvPr/>
          </p:nvGrpSpPr>
          <p:grpSpPr>
            <a:xfrm>
              <a:off x="812174" y="3490277"/>
              <a:ext cx="7916190" cy="1298555"/>
              <a:chOff x="812174" y="3781232"/>
              <a:chExt cx="7916190" cy="1298555"/>
            </a:xfrm>
          </p:grpSpPr>
          <p:sp>
            <p:nvSpPr>
              <p:cNvPr id="9" name="Rectangle 8"/>
              <p:cNvSpPr/>
              <p:nvPr/>
            </p:nvSpPr>
            <p:spPr>
              <a:xfrm>
                <a:off x="812174" y="3781232"/>
                <a:ext cx="7916190" cy="584775"/>
              </a:xfrm>
              <a:prstGeom prst="rect">
                <a:avLst/>
              </a:prstGeom>
            </p:spPr>
            <p:txBody>
              <a:bodyPr wrap="square">
                <a:spAutoFit/>
              </a:bodyPr>
              <a:lstStyle/>
              <a:p>
                <a:r>
                  <a:rPr lang="bn-BD" sz="3200" dirty="0" smtClean="0">
                    <a:latin typeface="NikoshBAN" pitchFamily="2" charset="0"/>
                    <a:cs typeface="NikoshBAN" pitchFamily="2" charset="0"/>
                  </a:rPr>
                  <a:t>৪.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প্রশ্ন: নিচের কোনটিকে পুনরায় উৎপন্ন করা সম্ভব নয়?</a:t>
                </a:r>
                <a:endParaRPr lang="en-US" sz="2800" dirty="0">
                  <a:latin typeface="NikoshBAN" pitchFamily="2" charset="0"/>
                  <a:cs typeface="NikoshBAN" pitchFamily="2" charset="0"/>
                </a:endParaRPr>
              </a:p>
            </p:txBody>
          </p:sp>
          <p:sp>
            <p:nvSpPr>
              <p:cNvPr id="13" name="Rectangle 12"/>
              <p:cNvSpPr/>
              <p:nvPr/>
            </p:nvSpPr>
            <p:spPr>
              <a:xfrm>
                <a:off x="1052952" y="4435820"/>
                <a:ext cx="7370612" cy="584775"/>
              </a:xfrm>
              <a:prstGeom prst="rect">
                <a:avLst/>
              </a:prstGeom>
            </p:spPr>
            <p:txBody>
              <a:bodyPr wrap="square">
                <a:spAutoFit/>
              </a:bodyPr>
              <a:lstStyle/>
              <a:p>
                <a:r>
                  <a:rPr lang="bn-BD" sz="3200" dirty="0" smtClean="0">
                    <a:latin typeface="NikoshBAN" pitchFamily="2" charset="0"/>
                    <a:cs typeface="NikoshBAN" pitchFamily="2" charset="0"/>
                  </a:rPr>
                  <a:t>    জলবিদ্যুৎ         তেল            বায়ু           সৌর শক্তি</a:t>
                </a:r>
                <a:endParaRPr lang="en-US" sz="3200" dirty="0">
                  <a:latin typeface="NikoshBAN" pitchFamily="2" charset="0"/>
                  <a:cs typeface="NikoshBAN" pitchFamily="2" charset="0"/>
                </a:endParaRPr>
              </a:p>
            </p:txBody>
          </p:sp>
          <p:grpSp>
            <p:nvGrpSpPr>
              <p:cNvPr id="10" name="Group 9"/>
              <p:cNvGrpSpPr/>
              <p:nvPr/>
            </p:nvGrpSpPr>
            <p:grpSpPr>
              <a:xfrm>
                <a:off x="2895601" y="4419601"/>
                <a:ext cx="623454" cy="646331"/>
                <a:chOff x="374073" y="1134194"/>
                <a:chExt cx="623454" cy="618948"/>
              </a:xfrm>
            </p:grpSpPr>
            <p:sp>
              <p:nvSpPr>
                <p:cNvPr id="3" name="Oval 2"/>
                <p:cNvSpPr/>
                <p:nvPr/>
              </p:nvSpPr>
              <p:spPr>
                <a:xfrm>
                  <a:off x="37407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5" name="Rectangle 4"/>
                <p:cNvSpPr/>
                <p:nvPr/>
              </p:nvSpPr>
              <p:spPr>
                <a:xfrm>
                  <a:off x="429491"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খ</a:t>
                  </a:r>
                  <a:endParaRPr lang="en-US" sz="3600" dirty="0">
                    <a:latin typeface="NikoshBAN" pitchFamily="2" charset="0"/>
                    <a:cs typeface="NikoshBAN" pitchFamily="2" charset="0"/>
                  </a:endParaRPr>
                </a:p>
              </p:txBody>
            </p:sp>
          </p:grpSp>
          <p:grpSp>
            <p:nvGrpSpPr>
              <p:cNvPr id="36" name="Group 35"/>
              <p:cNvGrpSpPr/>
              <p:nvPr/>
            </p:nvGrpSpPr>
            <p:grpSpPr>
              <a:xfrm>
                <a:off x="858983" y="4433456"/>
                <a:ext cx="623454" cy="646331"/>
                <a:chOff x="374073" y="1134194"/>
                <a:chExt cx="623454" cy="618948"/>
              </a:xfrm>
            </p:grpSpPr>
            <p:sp>
              <p:nvSpPr>
                <p:cNvPr id="37" name="Oval 36"/>
                <p:cNvSpPr/>
                <p:nvPr/>
              </p:nvSpPr>
              <p:spPr>
                <a:xfrm>
                  <a:off x="37407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38" name="Rectangle 37"/>
                <p:cNvSpPr/>
                <p:nvPr/>
              </p:nvSpPr>
              <p:spPr>
                <a:xfrm>
                  <a:off x="429491" y="1134194"/>
                  <a:ext cx="443344" cy="618948"/>
                </a:xfrm>
                <a:prstGeom prst="rect">
                  <a:avLst/>
                </a:prstGeom>
              </p:spPr>
              <p:txBody>
                <a:bodyPr wrap="square">
                  <a:spAutoFit/>
                </a:bodyPr>
                <a:lstStyle/>
                <a:p>
                  <a:r>
                    <a:rPr lang="bn-BD" sz="3600" dirty="0">
                      <a:latin typeface="NikoshBAN" pitchFamily="2" charset="0"/>
                      <a:cs typeface="NikoshBAN" pitchFamily="2" charset="0"/>
                    </a:rPr>
                    <a:t>ক</a:t>
                  </a:r>
                  <a:endParaRPr lang="en-US" sz="3600" dirty="0">
                    <a:latin typeface="NikoshBAN" pitchFamily="2" charset="0"/>
                    <a:cs typeface="NikoshBAN" pitchFamily="2" charset="0"/>
                  </a:endParaRPr>
                </a:p>
              </p:txBody>
            </p:sp>
          </p:grpSp>
          <p:grpSp>
            <p:nvGrpSpPr>
              <p:cNvPr id="42" name="Group 41"/>
              <p:cNvGrpSpPr/>
              <p:nvPr/>
            </p:nvGrpSpPr>
            <p:grpSpPr>
              <a:xfrm>
                <a:off x="4585858" y="4419604"/>
                <a:ext cx="623454" cy="646331"/>
                <a:chOff x="457203" y="1134194"/>
                <a:chExt cx="623454" cy="618948"/>
              </a:xfrm>
            </p:grpSpPr>
            <p:sp>
              <p:nvSpPr>
                <p:cNvPr id="43" name="Oval 42"/>
                <p:cNvSpPr/>
                <p:nvPr/>
              </p:nvSpPr>
              <p:spPr>
                <a:xfrm>
                  <a:off x="45720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44" name="Rectangle 43"/>
                <p:cNvSpPr/>
                <p:nvPr/>
              </p:nvSpPr>
              <p:spPr>
                <a:xfrm>
                  <a:off x="55418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গ</a:t>
                  </a:r>
                  <a:endParaRPr lang="en-US" sz="3600" dirty="0">
                    <a:latin typeface="NikoshBAN" pitchFamily="2" charset="0"/>
                    <a:cs typeface="NikoshBAN" pitchFamily="2" charset="0"/>
                  </a:endParaRPr>
                </a:p>
              </p:txBody>
            </p:sp>
          </p:grpSp>
        </p:grpSp>
        <p:grpSp>
          <p:nvGrpSpPr>
            <p:cNvPr id="16" name="Group 15"/>
            <p:cNvGrpSpPr/>
            <p:nvPr/>
          </p:nvGrpSpPr>
          <p:grpSpPr>
            <a:xfrm>
              <a:off x="6151425" y="4156353"/>
              <a:ext cx="623454" cy="646331"/>
              <a:chOff x="8229608" y="4003948"/>
              <a:chExt cx="623454" cy="646331"/>
            </a:xfrm>
          </p:grpSpPr>
          <p:sp>
            <p:nvSpPr>
              <p:cNvPr id="61" name="Oval 60"/>
              <p:cNvSpPr/>
              <p:nvPr/>
            </p:nvSpPr>
            <p:spPr>
              <a:xfrm>
                <a:off x="8229608" y="4007146"/>
                <a:ext cx="623454" cy="578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62" name="Rectangle 61"/>
              <p:cNvSpPr/>
              <p:nvPr/>
            </p:nvSpPr>
            <p:spPr>
              <a:xfrm>
                <a:off x="8326653" y="4003948"/>
                <a:ext cx="443344" cy="646331"/>
              </a:xfrm>
              <a:prstGeom prst="rect">
                <a:avLst/>
              </a:prstGeom>
            </p:spPr>
            <p:txBody>
              <a:bodyPr wrap="square">
                <a:spAutoFit/>
              </a:bodyPr>
              <a:lstStyle/>
              <a:p>
                <a:r>
                  <a:rPr lang="bn-BD" sz="3600" dirty="0" smtClean="0">
                    <a:latin typeface="NikoshBAN" pitchFamily="2" charset="0"/>
                    <a:cs typeface="NikoshBAN" pitchFamily="2" charset="0"/>
                  </a:rPr>
                  <a:t>ঘ</a:t>
                </a:r>
                <a:endParaRPr lang="en-US" sz="3600" dirty="0">
                  <a:latin typeface="NikoshBAN" pitchFamily="2" charset="0"/>
                  <a:cs typeface="NikoshBAN" pitchFamily="2" charset="0"/>
                </a:endParaRPr>
              </a:p>
            </p:txBody>
          </p:sp>
        </p:grpSp>
      </p:grpSp>
      <p:sp>
        <p:nvSpPr>
          <p:cNvPr id="67" name="Oval 66"/>
          <p:cNvSpPr/>
          <p:nvPr/>
        </p:nvSpPr>
        <p:spPr>
          <a:xfrm>
            <a:off x="2923249" y="4173409"/>
            <a:ext cx="623454" cy="578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grpSp>
        <p:nvGrpSpPr>
          <p:cNvPr id="68" name="Group 67"/>
          <p:cNvGrpSpPr/>
          <p:nvPr/>
        </p:nvGrpSpPr>
        <p:grpSpPr>
          <a:xfrm>
            <a:off x="839889" y="5069695"/>
            <a:ext cx="7916190" cy="1312407"/>
            <a:chOff x="839884" y="3490277"/>
            <a:chExt cx="7916190" cy="1312407"/>
          </a:xfrm>
        </p:grpSpPr>
        <p:grpSp>
          <p:nvGrpSpPr>
            <p:cNvPr id="69" name="Group 68"/>
            <p:cNvGrpSpPr/>
            <p:nvPr/>
          </p:nvGrpSpPr>
          <p:grpSpPr>
            <a:xfrm>
              <a:off x="839884" y="3490277"/>
              <a:ext cx="7916190" cy="1298555"/>
              <a:chOff x="839884" y="3781232"/>
              <a:chExt cx="7916190" cy="1298555"/>
            </a:xfrm>
          </p:grpSpPr>
          <p:sp>
            <p:nvSpPr>
              <p:cNvPr id="73" name="Rectangle 72"/>
              <p:cNvSpPr/>
              <p:nvPr/>
            </p:nvSpPr>
            <p:spPr>
              <a:xfrm>
                <a:off x="839884" y="3781232"/>
                <a:ext cx="7916190" cy="584775"/>
              </a:xfrm>
              <a:prstGeom prst="rect">
                <a:avLst/>
              </a:prstGeom>
            </p:spPr>
            <p:txBody>
              <a:bodyPr wrap="square">
                <a:spAutoFit/>
              </a:bodyPr>
              <a:lstStyle/>
              <a:p>
                <a:r>
                  <a:rPr lang="bn-BD" sz="3200" dirty="0" smtClean="0">
                    <a:latin typeface="NikoshBAN" pitchFamily="2" charset="0"/>
                    <a:cs typeface="NikoshBAN" pitchFamily="2" charset="0"/>
                  </a:rPr>
                  <a:t>৫.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প্রশ্ন: কোনটি পরিবেশ দূষিত করে না?</a:t>
                </a:r>
                <a:endParaRPr lang="en-US" sz="2800" dirty="0">
                  <a:latin typeface="NikoshBAN" pitchFamily="2" charset="0"/>
                  <a:cs typeface="NikoshBAN" pitchFamily="2" charset="0"/>
                </a:endParaRPr>
              </a:p>
            </p:txBody>
          </p:sp>
          <p:sp>
            <p:nvSpPr>
              <p:cNvPr id="74" name="Rectangle 73"/>
              <p:cNvSpPr/>
              <p:nvPr/>
            </p:nvSpPr>
            <p:spPr>
              <a:xfrm>
                <a:off x="1025242" y="4435820"/>
                <a:ext cx="7716972" cy="584775"/>
              </a:xfrm>
              <a:prstGeom prst="rect">
                <a:avLst/>
              </a:prstGeom>
            </p:spPr>
            <p:txBody>
              <a:bodyPr wrap="square">
                <a:spAutoFit/>
              </a:bodyPr>
              <a:lstStyle/>
              <a:p>
                <a:r>
                  <a:rPr lang="bn-BD" sz="3200" dirty="0" smtClean="0">
                    <a:latin typeface="NikoshBAN" pitchFamily="2" charset="0"/>
                    <a:cs typeface="NikoshBAN" pitchFamily="2" charset="0"/>
                  </a:rPr>
                  <a:t>     ডিজেল            তেল          সৌরশক্তি          কয়লা</a:t>
                </a:r>
                <a:endParaRPr lang="en-US" sz="3200" dirty="0">
                  <a:latin typeface="NikoshBAN" pitchFamily="2" charset="0"/>
                  <a:cs typeface="NikoshBAN" pitchFamily="2" charset="0"/>
                </a:endParaRPr>
              </a:p>
            </p:txBody>
          </p:sp>
          <p:grpSp>
            <p:nvGrpSpPr>
              <p:cNvPr id="75" name="Group 74"/>
              <p:cNvGrpSpPr/>
              <p:nvPr/>
            </p:nvGrpSpPr>
            <p:grpSpPr>
              <a:xfrm>
                <a:off x="2867891" y="4419601"/>
                <a:ext cx="623454" cy="646331"/>
                <a:chOff x="346363" y="1134194"/>
                <a:chExt cx="623454" cy="618948"/>
              </a:xfrm>
            </p:grpSpPr>
            <p:sp>
              <p:nvSpPr>
                <p:cNvPr id="82" name="Oval 81"/>
                <p:cNvSpPr/>
                <p:nvPr/>
              </p:nvSpPr>
              <p:spPr>
                <a:xfrm>
                  <a:off x="34636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83" name="Rectangle 82"/>
                <p:cNvSpPr/>
                <p:nvPr/>
              </p:nvSpPr>
              <p:spPr>
                <a:xfrm>
                  <a:off x="401781"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খ</a:t>
                  </a:r>
                  <a:endParaRPr lang="en-US" sz="3600" dirty="0">
                    <a:latin typeface="NikoshBAN" pitchFamily="2" charset="0"/>
                    <a:cs typeface="NikoshBAN" pitchFamily="2" charset="0"/>
                  </a:endParaRPr>
                </a:p>
              </p:txBody>
            </p:sp>
          </p:grpSp>
          <p:grpSp>
            <p:nvGrpSpPr>
              <p:cNvPr id="76" name="Group 75"/>
              <p:cNvGrpSpPr/>
              <p:nvPr/>
            </p:nvGrpSpPr>
            <p:grpSpPr>
              <a:xfrm>
                <a:off x="858983" y="4433456"/>
                <a:ext cx="623454" cy="646331"/>
                <a:chOff x="374073" y="1134194"/>
                <a:chExt cx="623454" cy="618948"/>
              </a:xfrm>
            </p:grpSpPr>
            <p:sp>
              <p:nvSpPr>
                <p:cNvPr id="80" name="Oval 79"/>
                <p:cNvSpPr/>
                <p:nvPr/>
              </p:nvSpPr>
              <p:spPr>
                <a:xfrm>
                  <a:off x="37407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81" name="Rectangle 80"/>
                <p:cNvSpPr/>
                <p:nvPr/>
              </p:nvSpPr>
              <p:spPr>
                <a:xfrm>
                  <a:off x="429491" y="1134194"/>
                  <a:ext cx="443344" cy="618948"/>
                </a:xfrm>
                <a:prstGeom prst="rect">
                  <a:avLst/>
                </a:prstGeom>
              </p:spPr>
              <p:txBody>
                <a:bodyPr wrap="square">
                  <a:spAutoFit/>
                </a:bodyPr>
                <a:lstStyle/>
                <a:p>
                  <a:r>
                    <a:rPr lang="bn-BD" sz="3600" dirty="0">
                      <a:latin typeface="NikoshBAN" pitchFamily="2" charset="0"/>
                      <a:cs typeface="NikoshBAN" pitchFamily="2" charset="0"/>
                    </a:rPr>
                    <a:t>ক</a:t>
                  </a:r>
                  <a:endParaRPr lang="en-US" sz="3600" dirty="0">
                    <a:latin typeface="NikoshBAN" pitchFamily="2" charset="0"/>
                    <a:cs typeface="NikoshBAN" pitchFamily="2" charset="0"/>
                  </a:endParaRPr>
                </a:p>
              </p:txBody>
            </p:sp>
          </p:grpSp>
          <p:grpSp>
            <p:nvGrpSpPr>
              <p:cNvPr id="77" name="Group 76"/>
              <p:cNvGrpSpPr/>
              <p:nvPr/>
            </p:nvGrpSpPr>
            <p:grpSpPr>
              <a:xfrm>
                <a:off x="4419598" y="4419604"/>
                <a:ext cx="623454" cy="646331"/>
                <a:chOff x="290943" y="1134194"/>
                <a:chExt cx="623454" cy="618948"/>
              </a:xfrm>
            </p:grpSpPr>
            <p:sp>
              <p:nvSpPr>
                <p:cNvPr id="78" name="Oval 77"/>
                <p:cNvSpPr/>
                <p:nvPr/>
              </p:nvSpPr>
              <p:spPr>
                <a:xfrm>
                  <a:off x="29094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9" name="Rectangle 78"/>
                <p:cNvSpPr/>
                <p:nvPr/>
              </p:nvSpPr>
              <p:spPr>
                <a:xfrm>
                  <a:off x="38792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গ</a:t>
                  </a:r>
                  <a:endParaRPr lang="en-US" sz="3600" dirty="0">
                    <a:latin typeface="NikoshBAN" pitchFamily="2" charset="0"/>
                    <a:cs typeface="NikoshBAN" pitchFamily="2" charset="0"/>
                  </a:endParaRPr>
                </a:p>
              </p:txBody>
            </p:sp>
          </p:grpSp>
        </p:grpSp>
        <p:grpSp>
          <p:nvGrpSpPr>
            <p:cNvPr id="70" name="Group 69"/>
            <p:cNvGrpSpPr/>
            <p:nvPr/>
          </p:nvGrpSpPr>
          <p:grpSpPr>
            <a:xfrm>
              <a:off x="6580930" y="4156353"/>
              <a:ext cx="623454" cy="646331"/>
              <a:chOff x="8659113" y="4003948"/>
              <a:chExt cx="623454" cy="646331"/>
            </a:xfrm>
          </p:grpSpPr>
          <p:sp>
            <p:nvSpPr>
              <p:cNvPr id="71" name="Oval 70"/>
              <p:cNvSpPr/>
              <p:nvPr/>
            </p:nvSpPr>
            <p:spPr>
              <a:xfrm>
                <a:off x="8659113" y="4007146"/>
                <a:ext cx="623454" cy="578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2" name="Rectangle 71"/>
              <p:cNvSpPr/>
              <p:nvPr/>
            </p:nvSpPr>
            <p:spPr>
              <a:xfrm>
                <a:off x="8756158" y="4003948"/>
                <a:ext cx="443344" cy="646331"/>
              </a:xfrm>
              <a:prstGeom prst="rect">
                <a:avLst/>
              </a:prstGeom>
            </p:spPr>
            <p:txBody>
              <a:bodyPr wrap="square">
                <a:spAutoFit/>
              </a:bodyPr>
              <a:lstStyle/>
              <a:p>
                <a:r>
                  <a:rPr lang="bn-BD" sz="3600" dirty="0" smtClean="0">
                    <a:latin typeface="NikoshBAN" pitchFamily="2" charset="0"/>
                    <a:cs typeface="NikoshBAN" pitchFamily="2" charset="0"/>
                  </a:rPr>
                  <a:t>ঘ</a:t>
                </a:r>
                <a:endParaRPr lang="en-US" sz="3600" dirty="0">
                  <a:latin typeface="NikoshBAN" pitchFamily="2" charset="0"/>
                  <a:cs typeface="NikoshBAN" pitchFamily="2" charset="0"/>
                </a:endParaRPr>
              </a:p>
            </p:txBody>
          </p:sp>
        </p:grpSp>
      </p:grpSp>
      <p:sp>
        <p:nvSpPr>
          <p:cNvPr id="84" name="Oval 83"/>
          <p:cNvSpPr/>
          <p:nvPr/>
        </p:nvSpPr>
        <p:spPr>
          <a:xfrm>
            <a:off x="4419543" y="5752827"/>
            <a:ext cx="623454" cy="578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grpSp>
        <p:nvGrpSpPr>
          <p:cNvPr id="48" name="Group 47"/>
          <p:cNvGrpSpPr/>
          <p:nvPr/>
        </p:nvGrpSpPr>
        <p:grpSpPr>
          <a:xfrm>
            <a:off x="1" y="0"/>
            <a:ext cx="2410690" cy="845128"/>
            <a:chOff x="-1" y="0"/>
            <a:chExt cx="2970461" cy="997527"/>
          </a:xfrm>
        </p:grpSpPr>
        <p:sp>
          <p:nvSpPr>
            <p:cNvPr id="49" name="Pentagon 48"/>
            <p:cNvSpPr/>
            <p:nvPr/>
          </p:nvSpPr>
          <p:spPr>
            <a:xfrm>
              <a:off x="-1" y="0"/>
              <a:ext cx="2970461" cy="997527"/>
            </a:xfrm>
            <a:prstGeom prst="homePlat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0" name="Rectangle 49"/>
            <p:cNvSpPr/>
            <p:nvPr/>
          </p:nvSpPr>
          <p:spPr>
            <a:xfrm>
              <a:off x="-1" y="0"/>
              <a:ext cx="2687783" cy="908192"/>
            </a:xfrm>
            <a:prstGeom prst="rect">
              <a:avLst/>
            </a:prstGeom>
          </p:spPr>
          <p:txBody>
            <a:bodyPr wrap="square">
              <a:spAutoFit/>
            </a:bodyPr>
            <a:lstStyle/>
            <a:p>
              <a:pPr algn="ctr">
                <a:defRPr/>
              </a:pPr>
              <a:r>
                <a:rPr lang="bn-BD" sz="4400" b="1" dirty="0" smtClean="0">
                  <a:solidFill>
                    <a:schemeClr val="bg1"/>
                  </a:solidFill>
                  <a:latin typeface="NikoshBAN" pitchFamily="2" charset="0"/>
                  <a:cs typeface="NikoshBAN" pitchFamily="2" charset="0"/>
                </a:rPr>
                <a:t>মূল্যায়ন</a:t>
              </a:r>
              <a:endParaRPr lang="bn-BD" sz="4400" b="1" dirty="0">
                <a:solidFill>
                  <a:schemeClr val="bg1"/>
                </a:solidFill>
                <a:latin typeface="NikoshBAN" pitchFamily="2" charset="0"/>
                <a:cs typeface="NikoshBAN" pitchFamily="2" charset="0"/>
              </a:endParaRPr>
            </a:p>
          </p:txBody>
        </p:sp>
      </p:grpSp>
      <p:sp>
        <p:nvSpPr>
          <p:cNvPr id="11" name="Rectangle 10"/>
          <p:cNvSpPr/>
          <p:nvPr/>
        </p:nvSpPr>
        <p:spPr>
          <a:xfrm>
            <a:off x="304801" y="1330035"/>
            <a:ext cx="8478981" cy="5292437"/>
          </a:xfrm>
          <a:prstGeom prst="rect">
            <a:avLst/>
          </a:prstGeom>
          <a:noFill/>
          <a:ln w="381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Tree>
    <p:extLst>
      <p:ext uri="{BB962C8B-B14F-4D97-AF65-F5344CB8AC3E}">
        <p14:creationId xmlns:p14="http://schemas.microsoft.com/office/powerpoint/2010/main" val="2745015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circle(in)">
                                      <p:cBhvr>
                                        <p:cTn id="31" dur="20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fill="hold"/>
                                        <p:tgtEl>
                                          <p:spTgt spid="68"/>
                                        </p:tgtEl>
                                        <p:attrNameLst>
                                          <p:attrName>ppt_x</p:attrName>
                                        </p:attrNameLst>
                                      </p:cBhvr>
                                      <p:tavLst>
                                        <p:tav tm="0">
                                          <p:val>
                                            <p:strVal val="0-#ppt_w/2"/>
                                          </p:val>
                                        </p:tav>
                                        <p:tav tm="100000">
                                          <p:val>
                                            <p:strVal val="#ppt_x"/>
                                          </p:val>
                                        </p:tav>
                                      </p:tavLst>
                                    </p:anim>
                                    <p:anim calcmode="lin" valueType="num">
                                      <p:cBhvr additive="base">
                                        <p:cTn id="37"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circle(in)">
                                      <p:cBhvr>
                                        <p:cTn id="42"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67"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1357" y="2563769"/>
            <a:ext cx="6384895" cy="1754326"/>
          </a:xfrm>
          <a:prstGeom prst="rect">
            <a:avLst/>
          </a:prstGeom>
          <a:noFill/>
          <a:ln w="38100">
            <a:solidFill>
              <a:schemeClr val="bg1">
                <a:lumMod val="95000"/>
              </a:schemeClr>
            </a:solidFill>
          </a:ln>
          <a:scene3d>
            <a:camera prst="orthographicFront"/>
            <a:lightRig rig="threePt" dir="t"/>
          </a:scene3d>
          <a:sp3d>
            <a:bevelT prst="relaxedInset"/>
          </a:sp3d>
        </p:spPr>
        <p:txBody>
          <a:bodyPr wrap="square" rtlCol="0">
            <a:spAutoFit/>
          </a:bodyPr>
          <a:lstStyle/>
          <a:p>
            <a:pPr algn="just"/>
            <a:r>
              <a:rPr lang="bn-BD" sz="3600" dirty="0" smtClean="0">
                <a:latin typeface="NikoshBAN" pitchFamily="2" charset="0"/>
                <a:cs typeface="NikoshBAN" pitchFamily="2" charset="0"/>
                <a:sym typeface="Wingdings"/>
              </a:rPr>
              <a:t>  অনবায়নযোগ্য শক্তি ।</a:t>
            </a:r>
          </a:p>
          <a:p>
            <a:pPr marL="457200" indent="-457200" algn="just">
              <a:buFont typeface="Wingdings"/>
              <a:buChar char="l"/>
            </a:pPr>
            <a:r>
              <a:rPr lang="bn-BD" sz="3600" dirty="0" smtClean="0">
                <a:latin typeface="NikoshBAN" pitchFamily="2" charset="0"/>
                <a:cs typeface="NikoshBAN" pitchFamily="2" charset="0"/>
                <a:sym typeface="Wingdings"/>
              </a:rPr>
              <a:t>অনবায়নযোগ্য শক্তির ব্যবহারে সুবিধা।</a:t>
            </a:r>
          </a:p>
          <a:p>
            <a:pPr marL="457200" indent="-457200" algn="just">
              <a:buFont typeface="Wingdings"/>
              <a:buChar char="l"/>
            </a:pPr>
            <a:r>
              <a:rPr lang="bn-BD" sz="3600" dirty="0" smtClean="0">
                <a:latin typeface="NikoshBAN" pitchFamily="2" charset="0"/>
                <a:cs typeface="NikoshBAN" pitchFamily="2" charset="0"/>
                <a:sym typeface="Wingdings"/>
              </a:rPr>
              <a:t>অনবায়নযোগ্য শক্তির সীমাবদ্ধতা। </a:t>
            </a:r>
          </a:p>
        </p:txBody>
      </p:sp>
      <p:sp>
        <p:nvSpPr>
          <p:cNvPr id="3" name="Rectangle 2"/>
          <p:cNvSpPr/>
          <p:nvPr/>
        </p:nvSpPr>
        <p:spPr>
          <a:xfrm>
            <a:off x="1466451" y="1580834"/>
            <a:ext cx="2866490" cy="707886"/>
          </a:xfrm>
          <a:prstGeom prst="rect">
            <a:avLst/>
          </a:prstGeom>
        </p:spPr>
        <p:txBody>
          <a:bodyPr wrap="none">
            <a:spAutoFit/>
          </a:bodyPr>
          <a:lstStyle/>
          <a:p>
            <a:pPr algn="just"/>
            <a:r>
              <a:rPr lang="bn-BD" sz="4000" b="1" dirty="0" smtClean="0">
                <a:latin typeface="NikoshBAN" pitchFamily="2" charset="0"/>
                <a:cs typeface="NikoshBAN" pitchFamily="2" charset="0"/>
              </a:rPr>
              <a:t>গুরুত্বপূর্ণ শব্দসমূহ</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19790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896" y="3068359"/>
            <a:ext cx="7897091" cy="584775"/>
          </a:xfrm>
          <a:prstGeom prst="rect">
            <a:avLst/>
          </a:prstGeom>
          <a:noFill/>
          <a:ln w="38100">
            <a:solidFill>
              <a:srgbClr val="00CC66"/>
            </a:solidFill>
          </a:ln>
          <a:scene3d>
            <a:camera prst="orthographicFront"/>
            <a:lightRig rig="threePt" dir="t"/>
          </a:scene3d>
          <a:sp3d>
            <a:bevelT prst="relaxedInset"/>
          </a:sp3d>
        </p:spPr>
        <p:txBody>
          <a:bodyPr wrap="square" rtlCol="0">
            <a:spAutoFit/>
          </a:bodyPr>
          <a:lstStyle/>
          <a:p>
            <a:pPr algn="just"/>
            <a:r>
              <a:rPr lang="bn-BD" sz="3200" dirty="0" smtClean="0">
                <a:latin typeface="NikoshBAN" pitchFamily="2" charset="0"/>
                <a:cs typeface="NikoshBAN" pitchFamily="2" charset="0"/>
                <a:sym typeface="Wingdings"/>
              </a:rPr>
              <a:t></a:t>
            </a:r>
            <a:r>
              <a:rPr lang="en-US" sz="3200" dirty="0" smtClean="0">
                <a:latin typeface="NikoshBAN" pitchFamily="2" charset="0"/>
                <a:cs typeface="NikoshBAN" pitchFamily="2" charset="0"/>
                <a:sym typeface="Wingdings"/>
              </a:rPr>
              <a:t> </a:t>
            </a:r>
            <a:r>
              <a:rPr lang="bn-BD" sz="3200" dirty="0" smtClean="0">
                <a:latin typeface="NikoshBAN" pitchFamily="2" charset="0"/>
                <a:cs typeface="NikoshBAN" pitchFamily="2" charset="0"/>
                <a:sym typeface="Wingdings"/>
              </a:rPr>
              <a:t>প্রাকৃতিক গ্যাসকে অনবায়নযোগ্য শক্তি বলা হয় কেন?</a:t>
            </a:r>
          </a:p>
        </p:txBody>
      </p:sp>
      <p:grpSp>
        <p:nvGrpSpPr>
          <p:cNvPr id="9" name="Group 8"/>
          <p:cNvGrpSpPr/>
          <p:nvPr/>
        </p:nvGrpSpPr>
        <p:grpSpPr>
          <a:xfrm>
            <a:off x="1" y="0"/>
            <a:ext cx="2757054" cy="845128"/>
            <a:chOff x="-1" y="0"/>
            <a:chExt cx="2970461" cy="997527"/>
          </a:xfrm>
        </p:grpSpPr>
        <p:sp>
          <p:nvSpPr>
            <p:cNvPr id="10" name="Pentagon 9"/>
            <p:cNvSpPr/>
            <p:nvPr/>
          </p:nvSpPr>
          <p:spPr>
            <a:xfrm>
              <a:off x="-1" y="0"/>
              <a:ext cx="2970461" cy="997527"/>
            </a:xfrm>
            <a:prstGeom prst="homePlat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1" name="Rectangle 10"/>
            <p:cNvSpPr/>
            <p:nvPr/>
          </p:nvSpPr>
          <p:spPr>
            <a:xfrm>
              <a:off x="-1" y="0"/>
              <a:ext cx="2687783" cy="908192"/>
            </a:xfrm>
            <a:prstGeom prst="rect">
              <a:avLst/>
            </a:prstGeom>
          </p:spPr>
          <p:txBody>
            <a:bodyPr wrap="square">
              <a:spAutoFit/>
            </a:bodyPr>
            <a:lstStyle/>
            <a:p>
              <a:pPr algn="ctr">
                <a:defRPr/>
              </a:pPr>
              <a:r>
                <a:rPr lang="bn-BD" sz="4400" b="1" dirty="0" smtClean="0">
                  <a:solidFill>
                    <a:schemeClr val="bg1"/>
                  </a:solidFill>
                  <a:latin typeface="NikoshBAN" pitchFamily="2" charset="0"/>
                  <a:cs typeface="NikoshBAN" pitchFamily="2" charset="0"/>
                </a:rPr>
                <a:t>বাড়ির কাজ</a:t>
              </a:r>
              <a:endParaRPr lang="bn-BD" sz="44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1313434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3179" y="1876926"/>
            <a:ext cx="5568978" cy="2640316"/>
          </a:xfrm>
          <a:prstGeom prst="rect">
            <a:avLst/>
          </a:prstGeom>
          <a:ln>
            <a:no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wrap="none">
            <a:prstTxWarp prst="textPlain">
              <a:avLst/>
            </a:prstTxWarp>
            <a:spAutoFit/>
          </a:bodyPr>
          <a:lstStyle/>
          <a:p>
            <a:pPr algn="ctr"/>
            <a:r>
              <a:rPr lang="bn-BD" sz="41300" b="1" dirty="0" smtClean="0">
                <a:ln w="57150" cmpd="sng">
                  <a:solidFill>
                    <a:srgbClr val="008000"/>
                  </a:soli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ধন্যবাদ</a:t>
            </a:r>
            <a:endParaRPr lang="en-US" sz="41300" b="1" dirty="0">
              <a:ln w="57150" cmpd="sng">
                <a:solidFill>
                  <a:srgbClr val="008000"/>
                </a:soli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548" y="890029"/>
            <a:ext cx="6063915" cy="43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47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8" fill="hold" nodeType="afterEffect">
                                  <p:stCondLst>
                                    <p:cond delay="20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EL\Desktop\1557_by_CrazyTob-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9818" y="706581"/>
            <a:ext cx="7273637" cy="943735"/>
          </a:xfrm>
          <a:prstGeom prst="rect">
            <a:avLst/>
          </a:prstGeom>
          <a:noFill/>
        </p:spPr>
        <p:txBody>
          <a:bodyPr wrap="square" rtlCol="0">
            <a:prstTxWarp prst="textPlain">
              <a:avLst/>
            </a:prstTxWarp>
            <a:spAutoFit/>
          </a:bodyPr>
          <a:lstStyle/>
          <a:p>
            <a:r>
              <a:rPr lang="bn-BD" sz="6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আজকের ক্লাসে সকলকে </a:t>
            </a:r>
            <a:endParaRPr lang="en-US" sz="6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TextBox 3"/>
          <p:cNvSpPr txBox="1"/>
          <p:nvPr/>
        </p:nvSpPr>
        <p:spPr>
          <a:xfrm>
            <a:off x="1399311" y="2826327"/>
            <a:ext cx="6276108" cy="2382981"/>
          </a:xfrm>
          <a:prstGeom prst="rect">
            <a:avLst/>
          </a:prstGeom>
          <a:noFill/>
          <a:scene3d>
            <a:camera prst="orthographicFront"/>
            <a:lightRig rig="threePt" dir="t"/>
          </a:scene3d>
          <a:sp3d>
            <a:bevelT/>
          </a:sp3d>
        </p:spPr>
        <p:txBody>
          <a:bodyPr wrap="square" rtlCol="0">
            <a:prstTxWarp prst="textPlain">
              <a:avLst/>
            </a:prstTxWarp>
            <a:spAutoFit/>
          </a:bodyPr>
          <a:lstStyle/>
          <a:p>
            <a:r>
              <a:rPr lang="bn-BD" sz="8800" dirty="0" smtClean="0">
                <a:solidFill>
                  <a:srgbClr val="FF0000"/>
                </a:solidFill>
                <a:latin typeface="NikoshBAN" pitchFamily="2" charset="0"/>
                <a:cs typeface="NikoshBAN" pitchFamily="2" charset="0"/>
              </a:rPr>
              <a:t>স্বাগতম</a:t>
            </a:r>
            <a:r>
              <a:rPr lang="bn-BD" sz="2800" dirty="0" smtClean="0">
                <a:solidFill>
                  <a:srgbClr val="00B050"/>
                </a:solidFill>
                <a:latin typeface="NikoshBAN" pitchFamily="2" charset="0"/>
                <a:cs typeface="NikoshBAN" pitchFamily="2" charset="0"/>
              </a:rPr>
              <a:t> </a:t>
            </a:r>
            <a:endParaRPr lang="bn-BD" sz="20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2752127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3344" y="1729201"/>
            <a:ext cx="8763000" cy="4075077"/>
            <a:chOff x="193344" y="1483998"/>
            <a:chExt cx="8763000" cy="4075077"/>
          </a:xfrm>
        </p:grpSpPr>
        <p:sp>
          <p:nvSpPr>
            <p:cNvPr id="7" name="TextBox 6"/>
            <p:cNvSpPr txBox="1"/>
            <p:nvPr/>
          </p:nvSpPr>
          <p:spPr>
            <a:xfrm>
              <a:off x="193344" y="2678506"/>
              <a:ext cx="8763000" cy="1077218"/>
            </a:xfrm>
            <a:prstGeom prst="rect">
              <a:avLst/>
            </a:prstGeom>
            <a:solidFill>
              <a:srgbClr val="92D050"/>
            </a:solidFill>
          </p:spPr>
          <p:txBody>
            <a:bodyPr wrap="square" rtlCol="0">
              <a:spAutoFit/>
            </a:bodyPr>
            <a:lstStyle/>
            <a:p>
              <a:pPr algn="ctr"/>
              <a:r>
                <a:rPr lang="bn-IN" sz="3200" dirty="0" smtClean="0">
                  <a:latin typeface="NikoshBAN" pitchFamily="2" charset="0"/>
                  <a:cs typeface="NikoshBAN" pitchFamily="2" charset="0"/>
                </a:rPr>
                <a:t>এবং কন্টেন্ট সম্পাদক হিসেবে যাঁদের নির্দেশনা, পরামর্শ ও তত্ত্বাবধানে এই মডেল কন্টেন্ট সমৃদ্ধ হয়েছে তা</a:t>
              </a:r>
              <a:r>
                <a:rPr lang="bn-BD" sz="3200" dirty="0" smtClean="0">
                  <a:latin typeface="NikoshBAN" pitchFamily="2" charset="0"/>
                  <a:cs typeface="NikoshBAN" pitchFamily="2" charset="0"/>
                </a:rPr>
                <a:t>ঁ</a:t>
              </a:r>
              <a:r>
                <a:rPr lang="bn-IN" sz="3200" dirty="0" smtClean="0">
                  <a:latin typeface="NikoshBAN" pitchFamily="2" charset="0"/>
                  <a:cs typeface="NikoshBAN" pitchFamily="2" charset="0"/>
                </a:rPr>
                <a:t>রা হলেন-  </a:t>
              </a:r>
              <a:endParaRPr lang="en-US" sz="3200" dirty="0">
                <a:latin typeface="NikoshBAN" pitchFamily="2" charset="0"/>
                <a:cs typeface="NikoshBAN" pitchFamily="2" charset="0"/>
              </a:endParaRPr>
            </a:p>
          </p:txBody>
        </p:sp>
        <p:sp>
          <p:nvSpPr>
            <p:cNvPr id="8" name="TextBox 7"/>
            <p:cNvSpPr txBox="1"/>
            <p:nvPr/>
          </p:nvSpPr>
          <p:spPr>
            <a:xfrm>
              <a:off x="193344" y="3743193"/>
              <a:ext cx="8763000" cy="1815882"/>
            </a:xfrm>
            <a:prstGeom prst="rect">
              <a:avLst/>
            </a:prstGeom>
            <a:solidFill>
              <a:srgbClr val="CC66FF"/>
            </a:solidFill>
          </p:spPr>
          <p:txBody>
            <a:bodyPr wrap="square" rtlCol="0">
              <a:spAutoFit/>
            </a:bodyPr>
            <a:lstStyle/>
            <a:p>
              <a:pPr algn="ctr"/>
              <a:r>
                <a:rPr lang="bn-IN" sz="2800" dirty="0" smtClean="0">
                  <a:latin typeface="NikoshBAN" pitchFamily="2" charset="0"/>
                  <a:cs typeface="NikoshBAN" pitchFamily="2" charset="0"/>
                </a:rPr>
                <a:t>জনাব </a:t>
              </a:r>
              <a:r>
                <a:rPr lang="bn-IN" sz="2800" dirty="0">
                  <a:latin typeface="NikoshBAN" pitchFamily="2" charset="0"/>
                  <a:cs typeface="NikoshBAN" pitchFamily="2" charset="0"/>
                </a:rPr>
                <a:t>সামসুদ্দিন </a:t>
              </a:r>
              <a:r>
                <a:rPr lang="bn-IN" sz="2800" dirty="0" smtClean="0">
                  <a:latin typeface="NikoshBAN" pitchFamily="2" charset="0"/>
                  <a:cs typeface="NikoshBAN" pitchFamily="2" charset="0"/>
                </a:rPr>
                <a:t>আহমেদ</a:t>
              </a:r>
              <a:r>
                <a:rPr lang="bn-BD" sz="2800" dirty="0" smtClean="0">
                  <a:latin typeface="NikoshBAN" pitchFamily="2" charset="0"/>
                  <a:cs typeface="NikoshBAN" pitchFamily="2" charset="0"/>
                </a:rPr>
                <a:t> তালুকদার</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প্রভাষক, টিটিসি, </a:t>
              </a:r>
              <a:r>
                <a:rPr lang="bn-IN" sz="2800" dirty="0" smtClean="0">
                  <a:latin typeface="NikoshBAN" pitchFamily="2" charset="0"/>
                  <a:cs typeface="NikoshBAN" pitchFamily="2" charset="0"/>
                </a:rPr>
                <a:t>কুমিল্লা</a:t>
              </a:r>
              <a:r>
                <a:rPr lang="bn-BD" sz="2800" dirty="0" smtClean="0">
                  <a:latin typeface="NikoshBAN" pitchFamily="2" charset="0"/>
                  <a:cs typeface="NikoshBAN" pitchFamily="2" charset="0"/>
                </a:rPr>
                <a:t>।</a:t>
              </a:r>
              <a:endParaRPr lang="bn-IN" sz="2800" dirty="0">
                <a:latin typeface="NikoshBAN" pitchFamily="2" charset="0"/>
                <a:cs typeface="NikoshBAN" pitchFamily="2" charset="0"/>
              </a:endParaRPr>
            </a:p>
            <a:p>
              <a:pPr algn="ctr"/>
              <a:r>
                <a:rPr lang="bn-IN" sz="2800" dirty="0">
                  <a:latin typeface="NikoshBAN" pitchFamily="2" charset="0"/>
                  <a:cs typeface="NikoshBAN" pitchFamily="2" charset="0"/>
                </a:rPr>
                <a:t>জনাব </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খাদিজা ইয়াসমিন, </a:t>
              </a:r>
              <a:r>
                <a:rPr lang="bn-IN" sz="2800" dirty="0" smtClean="0">
                  <a:latin typeface="NikoshBAN" pitchFamily="2" charset="0"/>
                  <a:cs typeface="NikoshBAN" pitchFamily="2" charset="0"/>
                </a:rPr>
                <a:t>সহকার</a:t>
              </a:r>
              <a:r>
                <a:rPr lang="bn-BD" sz="2800" dirty="0" smtClean="0">
                  <a:latin typeface="NikoshBAN" pitchFamily="2" charset="0"/>
                  <a:cs typeface="NikoshBAN" pitchFamily="2" charset="0"/>
                </a:rPr>
                <a:t>ী</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অধ্যাপক, টিটিসি, </a:t>
              </a:r>
              <a:r>
                <a:rPr lang="bn-IN" sz="2800" dirty="0" smtClean="0">
                  <a:latin typeface="NikoshBAN" pitchFamily="2" charset="0"/>
                  <a:cs typeface="NikoshBAN" pitchFamily="2" charset="0"/>
                </a:rPr>
                <a:t>ঢাকা</a:t>
              </a:r>
              <a:r>
                <a:rPr lang="bn-BD" sz="2800" dirty="0" smtClean="0">
                  <a:latin typeface="NikoshBAN" pitchFamily="2" charset="0"/>
                  <a:cs typeface="NikoshBAN" pitchFamily="2" charset="0"/>
                </a:rPr>
                <a:t>।</a:t>
              </a:r>
            </a:p>
            <a:p>
              <a:pPr algn="ctr"/>
              <a:r>
                <a:rPr lang="bn-BD" sz="2800" dirty="0" smtClean="0">
                  <a:latin typeface="NikoshBAN" pitchFamily="2" charset="0"/>
                  <a:cs typeface="NikoshBAN" pitchFamily="2" charset="0"/>
                </a:rPr>
                <a:t>জনাব মোঃ তাজুল ইসলাম, সহকারী অধ্যাপক, টিটিসি, পাবনা।</a:t>
              </a:r>
              <a:endParaRPr lang="bn-IN" sz="2800" dirty="0" smtClean="0">
                <a:latin typeface="NikoshBAN" pitchFamily="2" charset="0"/>
                <a:cs typeface="NikoshBAN" pitchFamily="2" charset="0"/>
              </a:endParaRPr>
            </a:p>
            <a:p>
              <a:pPr algn="ctr"/>
              <a:r>
                <a:rPr lang="bn-IN" sz="2800" dirty="0" smtClean="0">
                  <a:latin typeface="NikoshBAN" pitchFamily="2" charset="0"/>
                  <a:cs typeface="NikoshBAN" pitchFamily="2" charset="0"/>
                </a:rPr>
                <a:t>জনাব</a:t>
              </a:r>
              <a:r>
                <a:rPr lang="bn-BD" sz="2800" dirty="0">
                  <a:latin typeface="NikoshBAN" pitchFamily="2" charset="0"/>
                  <a:cs typeface="NikoshBAN" pitchFamily="2" charset="0"/>
                </a:rPr>
                <a:t> </a:t>
              </a:r>
              <a:r>
                <a:rPr lang="bn-BD" sz="2800" dirty="0" smtClean="0">
                  <a:latin typeface="NikoshBAN" pitchFamily="2" charset="0"/>
                  <a:cs typeface="NikoshBAN" pitchFamily="2" charset="0"/>
                </a:rPr>
                <a:t>জি এম রাকিবুল ইসলাম, প্রভাষক</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টিটিসি, </a:t>
              </a:r>
              <a:r>
                <a:rPr lang="bn-BD" sz="2800" dirty="0" smtClean="0">
                  <a:latin typeface="NikoshBAN" pitchFamily="2" charset="0"/>
                  <a:cs typeface="NikoshBAN" pitchFamily="2" charset="0"/>
                </a:rPr>
                <a:t>রংপুর।</a:t>
              </a:r>
            </a:p>
          </p:txBody>
        </p:sp>
        <p:sp>
          <p:nvSpPr>
            <p:cNvPr id="9" name="TextBox 8"/>
            <p:cNvSpPr txBox="1"/>
            <p:nvPr/>
          </p:nvSpPr>
          <p:spPr>
            <a:xfrm>
              <a:off x="193344" y="1483998"/>
              <a:ext cx="8763000" cy="1200329"/>
            </a:xfrm>
            <a:prstGeom prst="rect">
              <a:avLst/>
            </a:prstGeom>
            <a:solidFill>
              <a:srgbClr val="00B050"/>
            </a:solidFill>
          </p:spPr>
          <p:txBody>
            <a:bodyPr wrap="square" rtlCol="0">
              <a:spAutoFit/>
            </a:bodyPr>
            <a:lstStyle/>
            <a:p>
              <a:pPr algn="ctr"/>
              <a:r>
                <a:rPr lang="bn-IN" sz="3600" dirty="0" smtClean="0">
                  <a:solidFill>
                    <a:schemeClr val="bg1"/>
                  </a:solidFill>
                  <a:latin typeface="NikoshBAN" pitchFamily="2" charset="0"/>
                  <a:cs typeface="NikoshBAN" pitchFamily="2" charset="0"/>
                </a:rPr>
                <a:t>শিক্ষা মন্ত্রণালয়, মাউশি, এনসিটিবি ও এটুআই-এর সংশ্লিষ্ট কর্মকর্তাবৃন্দ </a:t>
              </a:r>
              <a:endParaRPr lang="en-US" sz="3600" dirty="0">
                <a:solidFill>
                  <a:schemeClr val="bg1"/>
                </a:solidFill>
                <a:latin typeface="NikoshBAN" pitchFamily="2" charset="0"/>
                <a:cs typeface="NikoshBAN" pitchFamily="2" charset="0"/>
              </a:endParaRPr>
            </a:p>
          </p:txBody>
        </p:sp>
      </p:grpSp>
      <p:sp>
        <p:nvSpPr>
          <p:cNvPr id="10" name="TextBox 9"/>
          <p:cNvSpPr txBox="1"/>
          <p:nvPr/>
        </p:nvSpPr>
        <p:spPr>
          <a:xfrm>
            <a:off x="3029388" y="687769"/>
            <a:ext cx="3043449" cy="785876"/>
          </a:xfrm>
          <a:prstGeom prst="rect">
            <a:avLst/>
          </a:prstGeom>
          <a:gradFill>
            <a:gsLst>
              <a:gs pos="0">
                <a:srgbClr val="FC9FCB"/>
              </a:gs>
              <a:gs pos="0">
                <a:srgbClr val="F8B049"/>
              </a:gs>
              <a:gs pos="9000">
                <a:srgbClr val="F8B049"/>
              </a:gs>
              <a:gs pos="63000">
                <a:srgbClr val="FEE7F2"/>
              </a:gs>
              <a:gs pos="94000">
                <a:srgbClr val="F952A0"/>
              </a:gs>
              <a:gs pos="100000">
                <a:srgbClr val="C50849"/>
              </a:gs>
              <a:gs pos="100000">
                <a:srgbClr val="B43E85"/>
              </a:gs>
              <a:gs pos="100000">
                <a:srgbClr val="F8B049"/>
              </a:gs>
            </a:gsLst>
            <a:lin ang="5400000" scaled="0"/>
          </a:gradFill>
        </p:spPr>
        <p:txBody>
          <a:bodyPr wrap="none" rtlCol="0">
            <a:prstTxWarp prst="textPlain">
              <a:avLst/>
            </a:prstTxWarp>
            <a:spAutoFit/>
          </a:bodyPr>
          <a:lstStyle/>
          <a:p>
            <a:r>
              <a:rPr lang="bn-IN" sz="4000" b="1" dirty="0" smtClean="0">
                <a:ln w="1905"/>
                <a:effectLst>
                  <a:innerShdw blurRad="69850" dist="43180" dir="5400000">
                    <a:srgbClr val="000000">
                      <a:alpha val="65000"/>
                    </a:srgbClr>
                  </a:innerShdw>
                </a:effectLst>
                <a:latin typeface="NikoshBAN" pitchFamily="2" charset="0"/>
                <a:cs typeface="NikoshBAN" pitchFamily="2" charset="0"/>
              </a:rPr>
              <a:t>কৃতজ্ঞতা স্বীকার </a:t>
            </a:r>
            <a:endParaRPr lang="en-US" sz="4000" b="1" dirty="0">
              <a:ln w="1905"/>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3424289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1833" y="3089571"/>
            <a:ext cx="3941622" cy="3416320"/>
          </a:xfrm>
          <a:prstGeom prst="rect">
            <a:avLst/>
          </a:prstGeom>
          <a:noFill/>
          <a:ln w="130175" cmpd="sng">
            <a:solidFill>
              <a:schemeClr val="bg1">
                <a:lumMod val="85000"/>
              </a:schemeClr>
            </a:solidFill>
          </a:ln>
          <a:scene3d>
            <a:camera prst="orthographicFront"/>
            <a:lightRig rig="threePt" dir="t"/>
          </a:scene3d>
          <a:sp3d>
            <a:bevelT w="152400" h="50800" prst="softRound"/>
          </a:sp3d>
        </p:spPr>
        <p:txBody>
          <a:bodyPr wrap="square" rtlCol="0">
            <a:spAutoFit/>
          </a:bodyPr>
          <a:lstStyle/>
          <a:p>
            <a:pPr algn="ctr"/>
            <a:r>
              <a:rPr lang="bn-BD" sz="4400" dirty="0" smtClean="0">
                <a:latin typeface="NikoshBAN" pitchFamily="2" charset="0"/>
                <a:cs typeface="NikoshBAN" pitchFamily="2" charset="0"/>
              </a:rPr>
              <a:t>মোঃ আবদুল মান্নান</a:t>
            </a:r>
            <a:endParaRPr lang="en-US" sz="44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বি.এসসি-বি.এড (গণিত)</a:t>
            </a:r>
          </a:p>
          <a:p>
            <a:pPr algn="ctr"/>
            <a:r>
              <a:rPr lang="bn-BD" sz="2800" dirty="0" smtClean="0">
                <a:latin typeface="NikoshBAN" pitchFamily="2" charset="0"/>
                <a:cs typeface="NikoshBAN" pitchFamily="2" charset="0"/>
              </a:rPr>
              <a:t>সিনিয়র সহকারী শিক্ষক</a:t>
            </a:r>
          </a:p>
          <a:p>
            <a:pPr algn="ctr"/>
            <a:r>
              <a:rPr lang="bn-BD" sz="3200" dirty="0" smtClean="0">
                <a:latin typeface="NikoshBAN" pitchFamily="2" charset="0"/>
                <a:cs typeface="NikoshBAN" pitchFamily="2" charset="0"/>
              </a:rPr>
              <a:t>আতাতুর্ক মডেল হাই  স্কুল,</a:t>
            </a:r>
          </a:p>
          <a:p>
            <a:pPr algn="ctr"/>
            <a:r>
              <a:rPr lang="bn-BD" sz="2400" dirty="0" smtClean="0">
                <a:latin typeface="NikoshBAN" pitchFamily="2" charset="0"/>
                <a:cs typeface="NikoshBAN" pitchFamily="2" charset="0"/>
              </a:rPr>
              <a:t>দাগনভূঞা, ফেনী।</a:t>
            </a:r>
          </a:p>
          <a:p>
            <a:pPr algn="ctr"/>
            <a:r>
              <a:rPr lang="bn-BD" sz="2800" dirty="0" smtClean="0">
                <a:latin typeface="NikoshBAN" pitchFamily="2" charset="0"/>
                <a:cs typeface="NikoshBAN" pitchFamily="2" charset="0"/>
              </a:rPr>
              <a:t>মোবাইল : ০১৮১৬ ৮৩ ০১ ৫৫</a:t>
            </a:r>
          </a:p>
          <a:p>
            <a:pPr algn="ctr"/>
            <a:r>
              <a:rPr lang="en-US" dirty="0" smtClean="0">
                <a:latin typeface="NikoshBAN" pitchFamily="2" charset="0"/>
                <a:cs typeface="NikoshBAN" pitchFamily="2" charset="0"/>
              </a:rPr>
              <a:t>E-mail: abdulmannanamhs@gmail.com</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9" name="TextBox 8"/>
          <p:cNvSpPr txBox="1"/>
          <p:nvPr/>
        </p:nvSpPr>
        <p:spPr>
          <a:xfrm>
            <a:off x="4682836" y="3089577"/>
            <a:ext cx="3948548" cy="3416320"/>
          </a:xfrm>
          <a:prstGeom prst="rect">
            <a:avLst/>
          </a:prstGeom>
          <a:noFill/>
          <a:ln w="130175" cmpd="sng">
            <a:solidFill>
              <a:schemeClr val="bg1">
                <a:lumMod val="85000"/>
              </a:schemeClr>
            </a:solidFill>
          </a:ln>
          <a:scene3d>
            <a:camera prst="orthographicFront"/>
            <a:lightRig rig="threePt" dir="t"/>
          </a:scene3d>
          <a:sp3d>
            <a:bevelT w="152400" h="50800" prst="softRound"/>
          </a:sp3d>
        </p:spPr>
        <p:txBody>
          <a:bodyPr wrap="square" rtlCol="0">
            <a:spAutoFit/>
          </a:bodyPr>
          <a:lstStyle/>
          <a:p>
            <a:pPr algn="ctr">
              <a:defRPr/>
            </a:pPr>
            <a:r>
              <a:rPr lang="bn-BD" sz="4800" dirty="0">
                <a:latin typeface="NikoshBAN" pitchFamily="2" charset="0"/>
                <a:cs typeface="NikoshBAN" pitchFamily="2" charset="0"/>
              </a:rPr>
              <a:t>শ্রেণি:</a:t>
            </a:r>
            <a:r>
              <a:rPr lang="en-US" sz="4800" dirty="0">
                <a:latin typeface="NikoshBAN" pitchFamily="2" charset="0"/>
                <a:cs typeface="NikoshBAN" pitchFamily="2" charset="0"/>
              </a:rPr>
              <a:t> </a:t>
            </a:r>
            <a:r>
              <a:rPr lang="bn-BD" sz="4800" dirty="0" smtClean="0">
                <a:latin typeface="NikoshBAN" pitchFamily="2" charset="0"/>
                <a:cs typeface="NikoshBAN" pitchFamily="2" charset="0"/>
              </a:rPr>
              <a:t>সপ্তম</a:t>
            </a:r>
            <a:endParaRPr lang="bn-BD" sz="4800" dirty="0">
              <a:latin typeface="NikoshBAN" pitchFamily="2" charset="0"/>
              <a:cs typeface="NikoshBAN" pitchFamily="2" charset="0"/>
            </a:endParaRPr>
          </a:p>
          <a:p>
            <a:pPr algn="ctr"/>
            <a:r>
              <a:rPr lang="bn-BD" sz="4400" dirty="0">
                <a:latin typeface="NikoshBAN" pitchFamily="2" charset="0"/>
                <a:cs typeface="NikoshBAN" pitchFamily="2" charset="0"/>
              </a:rPr>
              <a:t>বিষয়</a:t>
            </a:r>
            <a:r>
              <a:rPr lang="en-US" sz="4400" dirty="0">
                <a:latin typeface="NikoshBAN" pitchFamily="2" charset="0"/>
                <a:cs typeface="NikoshBAN" pitchFamily="2" charset="0"/>
              </a:rPr>
              <a:t>:</a:t>
            </a:r>
            <a:r>
              <a:rPr lang="bn-BD" sz="4400" dirty="0">
                <a:latin typeface="NikoshBAN" pitchFamily="2" charset="0"/>
                <a:cs typeface="NikoshBAN" pitchFamily="2" charset="0"/>
              </a:rPr>
              <a:t> বিজ্ঞান </a:t>
            </a:r>
          </a:p>
          <a:p>
            <a:pPr algn="ctr">
              <a:defRPr/>
            </a:pPr>
            <a:r>
              <a:rPr lang="bn-BD" sz="4400" dirty="0" smtClean="0">
                <a:latin typeface="NikoshBAN" pitchFamily="2" charset="0"/>
                <a:cs typeface="NikoshBAN" pitchFamily="2" charset="0"/>
              </a:rPr>
              <a:t>অধ্যায়: সপ্তম</a:t>
            </a:r>
            <a:endParaRPr lang="bn-BD" sz="4400" dirty="0">
              <a:latin typeface="NikoshBAN" pitchFamily="2" charset="0"/>
              <a:cs typeface="NikoshBAN" pitchFamily="2" charset="0"/>
            </a:endParaRPr>
          </a:p>
          <a:p>
            <a:pPr algn="ctr">
              <a:defRPr/>
            </a:pPr>
            <a:r>
              <a:rPr lang="bn-BD" sz="4000" dirty="0">
                <a:latin typeface="NikoshBAN" pitchFamily="2" charset="0"/>
                <a:cs typeface="NikoshBAN" pitchFamily="2" charset="0"/>
              </a:rPr>
              <a:t>সময়:</a:t>
            </a:r>
            <a:r>
              <a:rPr lang="en-US" sz="4000" dirty="0">
                <a:latin typeface="NikoshBAN" pitchFamily="2" charset="0"/>
                <a:cs typeface="NikoshBAN" pitchFamily="2" charset="0"/>
              </a:rPr>
              <a:t> </a:t>
            </a:r>
            <a:r>
              <a:rPr lang="bn-BD" sz="4000" dirty="0">
                <a:latin typeface="NikoshBAN" pitchFamily="2" charset="0"/>
                <a:cs typeface="NikoshBAN" pitchFamily="2" charset="0"/>
              </a:rPr>
              <a:t>৫০ মিনিট।</a:t>
            </a:r>
          </a:p>
          <a:p>
            <a:pPr algn="ctr">
              <a:defRPr/>
            </a:pPr>
            <a:r>
              <a:rPr lang="bn-BD" sz="3200" dirty="0">
                <a:latin typeface="NikoshBAN" pitchFamily="2" charset="0"/>
                <a:cs typeface="NikoshBAN" pitchFamily="2" charset="0"/>
              </a:rPr>
              <a:t>তারিখ: </a:t>
            </a:r>
            <a:r>
              <a:rPr lang="bn-BD" sz="3200" dirty="0" smtClean="0">
                <a:latin typeface="NikoshBAN" pitchFamily="2" charset="0"/>
                <a:cs typeface="NikoshBAN" pitchFamily="2" charset="0"/>
              </a:rPr>
              <a:t>--/--/২০১</a:t>
            </a:r>
            <a:r>
              <a:rPr lang="en-US" sz="3200" dirty="0">
                <a:latin typeface="NikoshBAN" pitchFamily="2" charset="0"/>
                <a:cs typeface="NikoshBAN" pitchFamily="2" charset="0"/>
              </a:rPr>
              <a:t>6</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ইং</a:t>
            </a:r>
            <a:endParaRPr lang="en-US" sz="3200" dirty="0">
              <a:latin typeface="NikoshBAN" pitchFamily="2" charset="0"/>
              <a:cs typeface="NikoshBAN" pitchFamily="2" charset="0"/>
            </a:endParaRPr>
          </a:p>
        </p:txBody>
      </p:sp>
      <p:sp>
        <p:nvSpPr>
          <p:cNvPr id="10" name="Pentagon 9"/>
          <p:cNvSpPr/>
          <p:nvPr/>
        </p:nvSpPr>
        <p:spPr>
          <a:xfrm>
            <a:off x="26084" y="30541"/>
            <a:ext cx="1911926"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পরিচিতি</a:t>
            </a:r>
            <a:endParaRPr lang="en-US" sz="4400" b="1" dirty="0">
              <a:solidFill>
                <a:schemeClr val="bg1"/>
              </a:solidFill>
            </a:endParaRPr>
          </a:p>
        </p:txBody>
      </p:sp>
      <p:pic>
        <p:nvPicPr>
          <p:cNvPr id="6" name="Picture 5" descr="C:\Users\DOEL\Desktop\AM=Pic\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6659" y="192405"/>
            <a:ext cx="2002354" cy="2535387"/>
          </a:xfrm>
          <a:prstGeom prst="ellipse">
            <a:avLst/>
          </a:prstGeom>
          <a:ln w="63500" cap="rnd">
            <a:solidFill>
              <a:srgbClr val="00CC99"/>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2000"/>
                                        <p:tgtEl>
                                          <p:spTgt spid="9"/>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3582" y="490330"/>
            <a:ext cx="2040835" cy="2827392"/>
            <a:chOff x="3682896" y="1843536"/>
            <a:chExt cx="1649080" cy="2421007"/>
          </a:xfrm>
        </p:grpSpPr>
        <p:pic>
          <p:nvPicPr>
            <p:cNvPr id="3"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3698844" y="1843536"/>
              <a:ext cx="1494258"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82896" y="3658402"/>
              <a:ext cx="1649080" cy="606141"/>
            </a:xfrm>
            <a:prstGeom prst="rect">
              <a:avLst/>
            </a:prstGeom>
          </p:spPr>
          <p:txBody>
            <a:bodyPr wrap="square">
              <a:spAutoFit/>
            </a:bodyPr>
            <a:lstStyle/>
            <a:p>
              <a:pPr algn="ctr"/>
              <a:r>
                <a:rPr lang="bn-BD" sz="2000" dirty="0" smtClean="0">
                  <a:latin typeface="NikoshBAN" pitchFamily="2" charset="0"/>
                  <a:cs typeface="NikoshBAN" pitchFamily="2" charset="0"/>
                  <a:sym typeface="Wingdings"/>
                </a:rPr>
                <a:t>হারিকেনে কেরোসিন ব্যবহৃত হচ্ছে</a:t>
              </a:r>
              <a:endParaRPr lang="en-US" sz="2000" dirty="0">
                <a:latin typeface="NikoshBAN" pitchFamily="2" charset="0"/>
                <a:cs typeface="NikoshBAN" pitchFamily="2" charset="0"/>
              </a:endParaRPr>
            </a:p>
          </p:txBody>
        </p:sp>
      </p:grpSp>
      <p:grpSp>
        <p:nvGrpSpPr>
          <p:cNvPr id="16" name="Group 15"/>
          <p:cNvGrpSpPr/>
          <p:nvPr/>
        </p:nvGrpSpPr>
        <p:grpSpPr>
          <a:xfrm flipH="1">
            <a:off x="4943061" y="13252"/>
            <a:ext cx="4187687" cy="845128"/>
            <a:chOff x="-1" y="0"/>
            <a:chExt cx="2970461" cy="997527"/>
          </a:xfrm>
        </p:grpSpPr>
        <p:sp>
          <p:nvSpPr>
            <p:cNvPr id="17" name="Pentagon 16"/>
            <p:cNvSpPr/>
            <p:nvPr/>
          </p:nvSpPr>
          <p:spPr>
            <a:xfrm>
              <a:off x="-1" y="0"/>
              <a:ext cx="2970461" cy="997527"/>
            </a:xfrm>
            <a:prstGeom prst="homePlat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8" name="Rectangle 17"/>
            <p:cNvSpPr/>
            <p:nvPr/>
          </p:nvSpPr>
          <p:spPr>
            <a:xfrm>
              <a:off x="-1" y="0"/>
              <a:ext cx="2687783" cy="908192"/>
            </a:xfrm>
            <a:prstGeom prst="rect">
              <a:avLst/>
            </a:prstGeom>
          </p:spPr>
          <p:txBody>
            <a:bodyPr wrap="square">
              <a:spAutoFit/>
            </a:bodyPr>
            <a:lstStyle/>
            <a:p>
              <a:pPr algn="ctr">
                <a:defRPr/>
              </a:pPr>
              <a:r>
                <a:rPr lang="bn-BD" sz="4400" b="1" dirty="0" smtClean="0">
                  <a:solidFill>
                    <a:schemeClr val="bg1"/>
                  </a:solidFill>
                  <a:latin typeface="NikoshBAN" pitchFamily="2" charset="0"/>
                  <a:cs typeface="NikoshBAN" pitchFamily="2" charset="0"/>
                </a:rPr>
                <a:t>চিন্তা করে বল</a:t>
              </a:r>
              <a:endParaRPr lang="bn-BD" sz="4400" b="1" dirty="0">
                <a:solidFill>
                  <a:schemeClr val="bg1"/>
                </a:solidFill>
                <a:latin typeface="NikoshBAN" pitchFamily="2" charset="0"/>
                <a:cs typeface="NikoshBAN" pitchFamily="2" charset="0"/>
              </a:endParaRPr>
            </a:p>
          </p:txBody>
        </p:sp>
      </p:grpSp>
      <p:grpSp>
        <p:nvGrpSpPr>
          <p:cNvPr id="5" name="Group 4"/>
          <p:cNvGrpSpPr/>
          <p:nvPr/>
        </p:nvGrpSpPr>
        <p:grpSpPr>
          <a:xfrm>
            <a:off x="2526899" y="2054087"/>
            <a:ext cx="2979725" cy="2720318"/>
            <a:chOff x="2526899" y="2054087"/>
            <a:chExt cx="2979725" cy="2720318"/>
          </a:xfrm>
        </p:grpSpPr>
        <p:sp>
          <p:nvSpPr>
            <p:cNvPr id="7" name="Rectangle 6"/>
            <p:cNvSpPr/>
            <p:nvPr/>
          </p:nvSpPr>
          <p:spPr>
            <a:xfrm>
              <a:off x="2875722" y="4312740"/>
              <a:ext cx="2537788" cy="461665"/>
            </a:xfrm>
            <a:prstGeom prst="rect">
              <a:avLst/>
            </a:prstGeom>
          </p:spPr>
          <p:txBody>
            <a:bodyPr wrap="square">
              <a:spAutoFit/>
            </a:bodyPr>
            <a:lstStyle/>
            <a:p>
              <a:r>
                <a:rPr lang="bn-BD" sz="2400" dirty="0" smtClean="0">
                  <a:latin typeface="NikoshBAN" pitchFamily="2" charset="0"/>
                  <a:cs typeface="NikoshBAN" pitchFamily="2" charset="0"/>
                  <a:sym typeface="Wingdings"/>
                </a:rPr>
                <a:t>চুলায় কাঠ ব্যবহৃত হচ্ছে</a:t>
              </a:r>
              <a:endParaRPr lang="en-US" sz="2400" dirty="0">
                <a:latin typeface="NikoshBAN" pitchFamily="2" charset="0"/>
                <a:cs typeface="NikoshBAN" pitchFamily="2" charset="0"/>
              </a:endParaRPr>
            </a:p>
          </p:txBody>
        </p:sp>
        <p:pic>
          <p:nvPicPr>
            <p:cNvPr id="19"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2526899" y="2054087"/>
              <a:ext cx="2979725" cy="225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5789246" y="3066975"/>
            <a:ext cx="2951304" cy="3363951"/>
            <a:chOff x="5789246" y="3066975"/>
            <a:chExt cx="2951304" cy="3363951"/>
          </a:xfrm>
        </p:grpSpPr>
        <p:pic>
          <p:nvPicPr>
            <p:cNvPr id="21" name="Picture 20" descr="C:\Users\DOEL\Desktop\Iimage\ertetew.jp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5789246" y="3066975"/>
              <a:ext cx="2951304" cy="289650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228522" y="5969261"/>
              <a:ext cx="2458272" cy="461665"/>
            </a:xfrm>
            <a:prstGeom prst="rect">
              <a:avLst/>
            </a:prstGeom>
          </p:spPr>
          <p:txBody>
            <a:bodyPr wrap="square">
              <a:spAutoFit/>
            </a:bodyPr>
            <a:lstStyle/>
            <a:p>
              <a:r>
                <a:rPr lang="bn-BD" sz="2400" dirty="0" smtClean="0">
                  <a:latin typeface="NikoshBAN" pitchFamily="2" charset="0"/>
                  <a:cs typeface="NikoshBAN" pitchFamily="2" charset="0"/>
                  <a:sym typeface="Wingdings"/>
                </a:rPr>
                <a:t>চুলায় গ্যাস ব্যবহৃত হচ্ছে</a:t>
              </a:r>
              <a:endParaRPr lang="en-US" sz="2400" dirty="0">
                <a:latin typeface="NikoshBAN" pitchFamily="2" charset="0"/>
                <a:cs typeface="NikoshBAN" pitchFamily="2" charset="0"/>
              </a:endParaRPr>
            </a:p>
          </p:txBody>
        </p:sp>
      </p:grpSp>
    </p:spTree>
    <p:extLst>
      <p:ext uri="{BB962C8B-B14F-4D97-AF65-F5344CB8AC3E}">
        <p14:creationId xmlns:p14="http://schemas.microsoft.com/office/powerpoint/2010/main" val="13273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681" y="1639656"/>
            <a:ext cx="7952509" cy="218560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prstTxWarp prst="textPlain">
              <a:avLst/>
            </a:prstTxWarp>
            <a:spAutoFit/>
          </a:bodyPr>
          <a:lstStyle/>
          <a:p>
            <a:pPr algn="ctr"/>
            <a:r>
              <a:rPr lang="bn-BD" sz="7200" b="1" dirty="0" smtClean="0">
                <a:ln w="31550" cmpd="sng">
                  <a:no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50800" dist="40000" dir="5400000" algn="tl" rotWithShape="0">
                    <a:srgbClr val="000000">
                      <a:shade val="5000"/>
                      <a:satMod val="120000"/>
                      <a:alpha val="33000"/>
                    </a:srgbClr>
                  </a:outerShdw>
                </a:effectLst>
                <a:latin typeface="NikoshBAN" pitchFamily="2" charset="0"/>
                <a:cs typeface="NikoshBAN" pitchFamily="2" charset="0"/>
                <a:sym typeface="Wingdings"/>
              </a:rPr>
              <a:t>অনবায়নযোগ্য শক্তি</a:t>
            </a:r>
          </a:p>
        </p:txBody>
      </p:sp>
      <p:sp>
        <p:nvSpPr>
          <p:cNvPr id="3" name="Rectangle 2"/>
          <p:cNvSpPr/>
          <p:nvPr/>
        </p:nvSpPr>
        <p:spPr>
          <a:xfrm>
            <a:off x="1398685" y="4829806"/>
            <a:ext cx="6386945" cy="769441"/>
          </a:xfrm>
          <a:prstGeom prst="rect">
            <a:avLst/>
          </a:prstGeom>
        </p:spPr>
        <p:txBody>
          <a:bodyPr wrap="square">
            <a:spAutoFit/>
          </a:bodyPr>
          <a:lstStyle/>
          <a:p>
            <a:pPr algn="ctr">
              <a:defRPr/>
            </a:pPr>
            <a:r>
              <a:rPr lang="bn-BD" sz="3600" dirty="0" smtClean="0">
                <a:effectLst>
                  <a:outerShdw blurRad="38100" dist="38100" dir="2700000" algn="tl">
                    <a:srgbClr val="000000">
                      <a:alpha val="43137"/>
                    </a:srgbClr>
                  </a:outerShdw>
                </a:effectLst>
                <a:latin typeface="NikoshBAN" pitchFamily="2" charset="0"/>
                <a:cs typeface="NikoshBAN" pitchFamily="2" charset="0"/>
              </a:rPr>
              <a:t> </a:t>
            </a:r>
            <a:r>
              <a:rPr lang="bn-BD" sz="4400" dirty="0" smtClean="0">
                <a:effectLst>
                  <a:outerShdw blurRad="38100" dist="38100" dir="2700000" algn="tl">
                    <a:srgbClr val="000000">
                      <a:alpha val="43137"/>
                    </a:srgbClr>
                  </a:outerShdw>
                </a:effectLst>
                <a:latin typeface="NikoshBAN" pitchFamily="2" charset="0"/>
                <a:cs typeface="NikoshBAN" pitchFamily="2" charset="0"/>
              </a:rPr>
              <a:t>পাঠ: ১০</a:t>
            </a:r>
            <a:endParaRPr lang="bn-BD" sz="44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58628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ppt_x"/>
                                          </p:val>
                                        </p:tav>
                                        <p:tav tm="100000">
                                          <p:val>
                                            <p:strVal val="#ppt_x"/>
                                          </p:val>
                                        </p:tav>
                                      </p:tavLst>
                                    </p:anim>
                                    <p:anim calcmode="lin" valueType="num">
                                      <p:cBhvr additive="base">
                                        <p:cTn id="11"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9242" y="124321"/>
            <a:ext cx="4571993"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bn-BD" sz="4000" dirty="0" smtClean="0">
                <a:latin typeface="NikoshBAN" pitchFamily="2" charset="0"/>
                <a:cs typeface="NikoshBAN" pitchFamily="2" charset="0"/>
              </a:rPr>
              <a:t>এই পাঠ শেষে শিক্ষার্থীরা</a:t>
            </a:r>
            <a:r>
              <a:rPr lang="en-US" sz="4000" dirty="0" smtClean="0">
                <a:latin typeface="NikoshBAN" pitchFamily="2" charset="0"/>
                <a:cs typeface="NikoshBAN" pitchFamily="2" charset="0"/>
              </a:rPr>
              <a:t>…</a:t>
            </a:r>
            <a:endParaRPr lang="en-US" sz="3200" dirty="0">
              <a:latin typeface="NikoshBAN" pitchFamily="2" charset="0"/>
              <a:cs typeface="NikoshBAN" pitchFamily="2" charset="0"/>
            </a:endParaRPr>
          </a:p>
        </p:txBody>
      </p:sp>
      <p:grpSp>
        <p:nvGrpSpPr>
          <p:cNvPr id="4" name="Group 3"/>
          <p:cNvGrpSpPr/>
          <p:nvPr/>
        </p:nvGrpSpPr>
        <p:grpSpPr>
          <a:xfrm>
            <a:off x="366738" y="1884207"/>
            <a:ext cx="8272681" cy="1161634"/>
            <a:chOff x="928259" y="1440874"/>
            <a:chExt cx="7287492" cy="1161634"/>
          </a:xfrm>
          <a:noFill/>
        </p:grpSpPr>
        <p:sp>
          <p:nvSpPr>
            <p:cNvPr id="7" name="Rounded Rectangle 6"/>
            <p:cNvSpPr/>
            <p:nvPr/>
          </p:nvSpPr>
          <p:spPr>
            <a:xfrm>
              <a:off x="928259" y="1440874"/>
              <a:ext cx="7287492" cy="1161634"/>
            </a:xfrm>
            <a:prstGeom prst="roundRect">
              <a:avLst/>
            </a:prstGeom>
            <a:grpFill/>
            <a:ln w="28575">
              <a:solidFill>
                <a:srgbClr val="00CC66"/>
              </a:solidFill>
            </a:ln>
            <a:scene3d>
              <a:camera prst="orthographicFront"/>
              <a:lightRig rig="threePt" dir="t"/>
            </a:scene3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8" name="Rectangle 7"/>
            <p:cNvSpPr/>
            <p:nvPr/>
          </p:nvSpPr>
          <p:spPr>
            <a:xfrm>
              <a:off x="980887" y="1678816"/>
              <a:ext cx="7201331" cy="646331"/>
            </a:xfrm>
            <a:prstGeom prst="rect">
              <a:avLst/>
            </a:prstGeom>
            <a:grpFill/>
            <a:ln w="28575">
              <a:noFill/>
            </a:ln>
            <a:scene3d>
              <a:camera prst="orthographicFront"/>
              <a:lightRig rig="threePt" dir="t"/>
            </a:scene3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600" dirty="0" smtClean="0">
                  <a:solidFill>
                    <a:schemeClr val="tx1"/>
                  </a:solidFill>
                  <a:latin typeface="NikoshBAN" pitchFamily="2" charset="0"/>
                  <a:cs typeface="NikoshBAN" pitchFamily="2" charset="0"/>
                </a:rPr>
                <a:t>১. অনবায়নযোগ্য শক্তির ধারণা বর্ণনা করতে পারবে;</a:t>
              </a:r>
              <a:endParaRPr lang="bn-BD" sz="3600" dirty="0">
                <a:solidFill>
                  <a:schemeClr val="tx1"/>
                </a:solidFill>
                <a:latin typeface="NikoshBAN" pitchFamily="2" charset="0"/>
                <a:cs typeface="NikoshBAN" pitchFamily="2" charset="0"/>
              </a:endParaRPr>
            </a:p>
          </p:txBody>
        </p:sp>
      </p:grpSp>
      <p:grpSp>
        <p:nvGrpSpPr>
          <p:cNvPr id="10" name="Group 9"/>
          <p:cNvGrpSpPr/>
          <p:nvPr/>
        </p:nvGrpSpPr>
        <p:grpSpPr>
          <a:xfrm>
            <a:off x="368968" y="3241952"/>
            <a:ext cx="8373979" cy="1161634"/>
            <a:chOff x="928259" y="1440874"/>
            <a:chExt cx="7314032" cy="1161634"/>
          </a:xfrm>
          <a:noFill/>
        </p:grpSpPr>
        <p:sp>
          <p:nvSpPr>
            <p:cNvPr id="13" name="Rounded Rectangle 12"/>
            <p:cNvSpPr/>
            <p:nvPr/>
          </p:nvSpPr>
          <p:spPr>
            <a:xfrm>
              <a:off x="928259" y="1440874"/>
              <a:ext cx="7287492" cy="1161634"/>
            </a:xfrm>
            <a:prstGeom prst="roundRect">
              <a:avLst/>
            </a:prstGeom>
            <a:grpFill/>
            <a:ln w="28575">
              <a:solidFill>
                <a:srgbClr val="00CC66"/>
              </a:solidFill>
            </a:ln>
            <a:scene3d>
              <a:camera prst="orthographicFront"/>
              <a:lightRig rig="threePt" dir="t"/>
            </a:scene3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4" name="Rectangle 13"/>
            <p:cNvSpPr/>
            <p:nvPr/>
          </p:nvSpPr>
          <p:spPr>
            <a:xfrm>
              <a:off x="956390" y="1623396"/>
              <a:ext cx="7285901" cy="646331"/>
            </a:xfrm>
            <a:prstGeom prst="rect">
              <a:avLst/>
            </a:prstGeom>
            <a:grpFill/>
            <a:ln w="28575">
              <a:noFill/>
            </a:ln>
            <a:scene3d>
              <a:camera prst="orthographicFront"/>
              <a:lightRig rig="threePt" dir="t"/>
            </a:scene3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600" dirty="0" smtClean="0">
                  <a:solidFill>
                    <a:schemeClr val="tx1"/>
                  </a:solidFill>
                  <a:latin typeface="NikoshBAN" pitchFamily="2" charset="0"/>
                  <a:cs typeface="NikoshBAN" pitchFamily="2" charset="0"/>
                </a:rPr>
                <a:t> ২. অনবায়নযোগ্য শক্তির সুবিধা ব্যাখ্যা করতে পারবে;</a:t>
              </a:r>
              <a:endParaRPr lang="bn-BD" sz="3600" dirty="0">
                <a:solidFill>
                  <a:schemeClr val="tx1"/>
                </a:solidFill>
                <a:latin typeface="NikoshBAN" pitchFamily="2" charset="0"/>
                <a:cs typeface="NikoshBAN" pitchFamily="2" charset="0"/>
              </a:endParaRPr>
            </a:p>
          </p:txBody>
        </p:sp>
      </p:grpSp>
      <p:grpSp>
        <p:nvGrpSpPr>
          <p:cNvPr id="16" name="Group 15"/>
          <p:cNvGrpSpPr/>
          <p:nvPr/>
        </p:nvGrpSpPr>
        <p:grpSpPr>
          <a:xfrm>
            <a:off x="355404" y="4613553"/>
            <a:ext cx="8492160" cy="1161634"/>
            <a:chOff x="928259" y="1440874"/>
            <a:chExt cx="7389130" cy="1161634"/>
          </a:xfrm>
          <a:noFill/>
        </p:grpSpPr>
        <p:sp>
          <p:nvSpPr>
            <p:cNvPr id="19" name="Rounded Rectangle 18"/>
            <p:cNvSpPr/>
            <p:nvPr/>
          </p:nvSpPr>
          <p:spPr>
            <a:xfrm>
              <a:off x="928259" y="1440874"/>
              <a:ext cx="7284143" cy="1161634"/>
            </a:xfrm>
            <a:prstGeom prst="roundRect">
              <a:avLst/>
            </a:prstGeom>
            <a:grpFill/>
            <a:ln w="28575">
              <a:solidFill>
                <a:srgbClr val="00CC66"/>
              </a:solidFill>
            </a:ln>
            <a:scene3d>
              <a:camera prst="orthographicFront"/>
              <a:lightRig rig="threePt" dir="t"/>
            </a:scene3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20" name="Rectangle 19"/>
            <p:cNvSpPr/>
            <p:nvPr/>
          </p:nvSpPr>
          <p:spPr>
            <a:xfrm>
              <a:off x="973322" y="1678816"/>
              <a:ext cx="7344067" cy="646331"/>
            </a:xfrm>
            <a:prstGeom prst="rect">
              <a:avLst/>
            </a:prstGeom>
            <a:grpFill/>
            <a:ln w="28575">
              <a:noFill/>
            </a:ln>
            <a:scene3d>
              <a:camera prst="orthographicFront"/>
              <a:lightRig rig="threePt" dir="t"/>
            </a:scene3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600" dirty="0" smtClean="0">
                  <a:solidFill>
                    <a:schemeClr val="tx1"/>
                  </a:solidFill>
                  <a:latin typeface="NikoshBAN" pitchFamily="2" charset="0"/>
                  <a:cs typeface="NikoshBAN" pitchFamily="2" charset="0"/>
                </a:rPr>
                <a:t>৩.</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অনবায়নযোগ্য শক্তির সীমাবদ্ধতা ব্যাখ্যা করতে </a:t>
              </a:r>
              <a:r>
                <a:rPr lang="bn-BD" sz="3600" dirty="0">
                  <a:solidFill>
                    <a:schemeClr val="tx1"/>
                  </a:solidFill>
                  <a:latin typeface="NikoshBAN" pitchFamily="2" charset="0"/>
                  <a:cs typeface="NikoshBAN" pitchFamily="2" charset="0"/>
                </a:rPr>
                <a:t>পারবে।</a:t>
              </a:r>
            </a:p>
          </p:txBody>
        </p:sp>
      </p:grpSp>
      <p:grpSp>
        <p:nvGrpSpPr>
          <p:cNvPr id="21" name="Group 20"/>
          <p:cNvGrpSpPr/>
          <p:nvPr/>
        </p:nvGrpSpPr>
        <p:grpSpPr>
          <a:xfrm>
            <a:off x="2" y="0"/>
            <a:ext cx="2507672" cy="845128"/>
            <a:chOff x="-1" y="0"/>
            <a:chExt cx="2970461" cy="997527"/>
          </a:xfrm>
        </p:grpSpPr>
        <p:sp>
          <p:nvSpPr>
            <p:cNvPr id="22" name="Pentagon 21"/>
            <p:cNvSpPr/>
            <p:nvPr/>
          </p:nvSpPr>
          <p:spPr>
            <a:xfrm>
              <a:off x="-1" y="0"/>
              <a:ext cx="2970461" cy="997527"/>
            </a:xfrm>
            <a:prstGeom prst="homePlat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23" name="Rectangle 22"/>
            <p:cNvSpPr/>
            <p:nvPr/>
          </p:nvSpPr>
          <p:spPr>
            <a:xfrm>
              <a:off x="-1" y="0"/>
              <a:ext cx="2687783" cy="908192"/>
            </a:xfrm>
            <a:prstGeom prst="rect">
              <a:avLst/>
            </a:prstGeom>
          </p:spPr>
          <p:txBody>
            <a:bodyPr wrap="square">
              <a:spAutoFit/>
            </a:bodyPr>
            <a:lstStyle/>
            <a:p>
              <a:pPr algn="ctr">
                <a:defRPr/>
              </a:pPr>
              <a:r>
                <a:rPr lang="bn-BD" sz="4400" b="1" dirty="0" smtClean="0">
                  <a:solidFill>
                    <a:schemeClr val="bg1"/>
                  </a:solidFill>
                  <a:latin typeface="NikoshBAN" pitchFamily="2" charset="0"/>
                  <a:cs typeface="NikoshBAN" pitchFamily="2" charset="0"/>
                </a:rPr>
                <a:t>শিখনফল</a:t>
              </a:r>
              <a:endParaRPr lang="bn-BD" sz="4400" b="1"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2045451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72541" y="724153"/>
            <a:ext cx="8214257" cy="4745120"/>
            <a:chOff x="472541" y="724153"/>
            <a:chExt cx="8214257" cy="4745120"/>
          </a:xfrm>
        </p:grpSpPr>
        <p:grpSp>
          <p:nvGrpSpPr>
            <p:cNvPr id="2" name="Group 1"/>
            <p:cNvGrpSpPr/>
            <p:nvPr/>
          </p:nvGrpSpPr>
          <p:grpSpPr>
            <a:xfrm>
              <a:off x="4620985" y="871113"/>
              <a:ext cx="4065813" cy="4550927"/>
              <a:chOff x="6026630" y="726195"/>
              <a:chExt cx="2498706" cy="2835039"/>
            </a:xfrm>
          </p:grpSpPr>
          <p:pic>
            <p:nvPicPr>
              <p:cNvPr id="3" name="Picture 5" descr="C:\Users\DOEL\Desktop\Iimage\ertetew.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6096875" y="726195"/>
                <a:ext cx="2368252" cy="24049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26630" y="3235290"/>
                <a:ext cx="2498706" cy="325944"/>
              </a:xfrm>
              <a:prstGeom prst="rect">
                <a:avLst/>
              </a:prstGeom>
            </p:spPr>
            <p:txBody>
              <a:bodyPr wrap="square">
                <a:spAutoFit/>
              </a:bodyPr>
              <a:lstStyle/>
              <a:p>
                <a:pPr algn="ctr"/>
                <a:r>
                  <a:rPr lang="bn-BD" sz="2800" dirty="0" smtClean="0">
                    <a:latin typeface="NikoshBAN" pitchFamily="2" charset="0"/>
                    <a:cs typeface="NikoshBAN" pitchFamily="2" charset="0"/>
                    <a:sym typeface="Wingdings"/>
                  </a:rPr>
                  <a:t>গ্যাস দ্বারা রান্না হচ্ছে।</a:t>
                </a:r>
                <a:endParaRPr lang="en-US" sz="2800" dirty="0">
                  <a:latin typeface="NikoshBAN" pitchFamily="2" charset="0"/>
                  <a:cs typeface="NikoshBAN" pitchFamily="2" charset="0"/>
                </a:endParaRPr>
              </a:p>
            </p:txBody>
          </p:sp>
        </p:grpSp>
        <p:grpSp>
          <p:nvGrpSpPr>
            <p:cNvPr id="5" name="Group 4"/>
            <p:cNvGrpSpPr/>
            <p:nvPr/>
          </p:nvGrpSpPr>
          <p:grpSpPr>
            <a:xfrm>
              <a:off x="472541" y="724153"/>
              <a:ext cx="3664796" cy="4745120"/>
              <a:chOff x="472541" y="767440"/>
              <a:chExt cx="3664796" cy="4745120"/>
            </a:xfrm>
          </p:grpSpPr>
          <p:sp>
            <p:nvSpPr>
              <p:cNvPr id="6" name="Rectangle 5"/>
              <p:cNvSpPr/>
              <p:nvPr/>
            </p:nvSpPr>
            <p:spPr>
              <a:xfrm>
                <a:off x="519069" y="4989340"/>
                <a:ext cx="3618268" cy="523220"/>
              </a:xfrm>
              <a:prstGeom prst="rect">
                <a:avLst/>
              </a:prstGeom>
            </p:spPr>
            <p:txBody>
              <a:bodyPr wrap="square">
                <a:spAutoFit/>
              </a:bodyPr>
              <a:lstStyle/>
              <a:p>
                <a:pPr algn="ctr"/>
                <a:r>
                  <a:rPr lang="bn-BD" sz="2800" dirty="0" smtClean="0">
                    <a:latin typeface="NikoshBAN" pitchFamily="2" charset="0"/>
                    <a:cs typeface="NikoshBAN" pitchFamily="2" charset="0"/>
                    <a:sym typeface="Wingdings"/>
                  </a:rPr>
                  <a:t>সৌর বিদ্যুতে ফ্যান ঘুরছে।</a:t>
                </a:r>
                <a:endParaRPr lang="en-US" sz="2800" dirty="0">
                  <a:latin typeface="NikoshBAN" pitchFamily="2" charset="0"/>
                  <a:cs typeface="NikoshBAN" pitchFamily="2" charset="0"/>
                </a:endParaRPr>
              </a:p>
            </p:txBody>
          </p:sp>
          <p:grpSp>
            <p:nvGrpSpPr>
              <p:cNvPr id="7" name="Group 6"/>
              <p:cNvGrpSpPr/>
              <p:nvPr/>
            </p:nvGrpSpPr>
            <p:grpSpPr>
              <a:xfrm>
                <a:off x="472541" y="767440"/>
                <a:ext cx="3620534" cy="4161748"/>
                <a:chOff x="668483" y="1763486"/>
                <a:chExt cx="4020146" cy="4161748"/>
              </a:xfrm>
            </p:grpSpPr>
            <p:pic>
              <p:nvPicPr>
                <p:cNvPr id="8" name="Picture 11" descr="C:\Users\DOEL\Desktop\GIF=25-9-14\graphics-fan-44160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39608" y="4795904"/>
                  <a:ext cx="1683052" cy="112933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68483" y="1763486"/>
                  <a:ext cx="4020146" cy="3135085"/>
                  <a:chOff x="668482" y="533167"/>
                  <a:chExt cx="5384918" cy="4935758"/>
                </a:xfrm>
              </p:grpSpPr>
              <p:sp>
                <p:nvSpPr>
                  <p:cNvPr id="10" name="Rectangle 5"/>
                  <p:cNvSpPr>
                    <a:spLocks noChangeArrowheads="1"/>
                  </p:cNvSpPr>
                  <p:nvPr/>
                </p:nvSpPr>
                <p:spPr bwMode="auto">
                  <a:xfrm>
                    <a:off x="5778645" y="3451232"/>
                    <a:ext cx="274755" cy="58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NikoshBAN" pitchFamily="2" charset="0"/>
                      <a:cs typeface="NikoshBAN" pitchFamily="2" charset="0"/>
                    </a:endParaRPr>
                  </a:p>
                </p:txBody>
              </p:sp>
              <p:pic>
                <p:nvPicPr>
                  <p:cNvPr id="11" name="Picture 10" descr="SolarPanelforInputOutputDiagr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482" y="2870208"/>
                    <a:ext cx="3771900" cy="2001837"/>
                  </a:xfrm>
                  <a:prstGeom prst="rect">
                    <a:avLst/>
                  </a:prstGeom>
                  <a:noFill/>
                  <a:extLst>
                    <a:ext uri="{909E8E84-426E-40DD-AFC4-6F175D3DCCD1}">
                      <a14:hiddenFill xmlns:a14="http://schemas.microsoft.com/office/drawing/2010/main">
                        <a:solidFill>
                          <a:srgbClr val="FFFFFF"/>
                        </a:solidFill>
                      </a14:hiddenFill>
                    </a:ext>
                  </a:extLst>
                </p:spPr>
              </p:pic>
              <p:sp>
                <p:nvSpPr>
                  <p:cNvPr id="12" name="Line 14"/>
                  <p:cNvSpPr>
                    <a:spLocks noChangeShapeType="1"/>
                  </p:cNvSpPr>
                  <p:nvPr/>
                </p:nvSpPr>
                <p:spPr bwMode="auto">
                  <a:xfrm flipH="1">
                    <a:off x="1595582" y="1938345"/>
                    <a:ext cx="317500" cy="1739900"/>
                  </a:xfrm>
                  <a:prstGeom prst="line">
                    <a:avLst/>
                  </a:prstGeom>
                  <a:noFill/>
                  <a:ln w="28575">
                    <a:solidFill>
                      <a:srgbClr val="FFC000"/>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NikoshBAN" pitchFamily="2" charset="0"/>
                      <a:cs typeface="NikoshBAN" pitchFamily="2" charset="0"/>
                    </a:endParaRPr>
                  </a:p>
                </p:txBody>
              </p:sp>
              <p:sp>
                <p:nvSpPr>
                  <p:cNvPr id="13" name="Line 15"/>
                  <p:cNvSpPr>
                    <a:spLocks noChangeShapeType="1"/>
                  </p:cNvSpPr>
                  <p:nvPr/>
                </p:nvSpPr>
                <p:spPr bwMode="auto">
                  <a:xfrm flipH="1">
                    <a:off x="2205182" y="2014545"/>
                    <a:ext cx="12700" cy="1930400"/>
                  </a:xfrm>
                  <a:prstGeom prst="line">
                    <a:avLst/>
                  </a:prstGeom>
                  <a:noFill/>
                  <a:ln w="28575">
                    <a:solidFill>
                      <a:srgbClr val="FFC000"/>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NikoshBAN" pitchFamily="2" charset="0"/>
                      <a:cs typeface="NikoshBAN" pitchFamily="2" charset="0"/>
                    </a:endParaRPr>
                  </a:p>
                </p:txBody>
              </p:sp>
              <p:sp>
                <p:nvSpPr>
                  <p:cNvPr id="14" name="Line 16"/>
                  <p:cNvSpPr>
                    <a:spLocks noChangeShapeType="1"/>
                  </p:cNvSpPr>
                  <p:nvPr/>
                </p:nvSpPr>
                <p:spPr bwMode="auto">
                  <a:xfrm>
                    <a:off x="2573482" y="2014545"/>
                    <a:ext cx="279400" cy="1828800"/>
                  </a:xfrm>
                  <a:prstGeom prst="line">
                    <a:avLst/>
                  </a:prstGeom>
                  <a:noFill/>
                  <a:ln w="28575">
                    <a:solidFill>
                      <a:srgbClr val="FFC000"/>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NikoshBAN" pitchFamily="2" charset="0"/>
                      <a:cs typeface="NikoshBAN" pitchFamily="2" charset="0"/>
                    </a:endParaRPr>
                  </a:p>
                </p:txBody>
              </p:sp>
              <p:sp>
                <p:nvSpPr>
                  <p:cNvPr id="15" name="Freeform 19"/>
                  <p:cNvSpPr>
                    <a:spLocks/>
                  </p:cNvSpPr>
                  <p:nvPr/>
                </p:nvSpPr>
                <p:spPr bwMode="auto">
                  <a:xfrm>
                    <a:off x="2325784" y="4681081"/>
                    <a:ext cx="2277919" cy="703263"/>
                  </a:xfrm>
                  <a:custGeom>
                    <a:avLst/>
                    <a:gdLst>
                      <a:gd name="T0" fmla="*/ 0 w 1360"/>
                      <a:gd name="T1" fmla="*/ 11 h 443"/>
                      <a:gd name="T2" fmla="*/ 528 w 1360"/>
                      <a:gd name="T3" fmla="*/ 51 h 443"/>
                      <a:gd name="T4" fmla="*/ 808 w 1360"/>
                      <a:gd name="T5" fmla="*/ 315 h 443"/>
                      <a:gd name="T6" fmla="*/ 1360 w 1360"/>
                      <a:gd name="T7" fmla="*/ 443 h 443"/>
                    </a:gdLst>
                    <a:ahLst/>
                    <a:cxnLst>
                      <a:cxn ang="0">
                        <a:pos x="T0" y="T1"/>
                      </a:cxn>
                      <a:cxn ang="0">
                        <a:pos x="T2" y="T3"/>
                      </a:cxn>
                      <a:cxn ang="0">
                        <a:pos x="T4" y="T5"/>
                      </a:cxn>
                      <a:cxn ang="0">
                        <a:pos x="T6" y="T7"/>
                      </a:cxn>
                    </a:cxnLst>
                    <a:rect l="0" t="0" r="r" b="b"/>
                    <a:pathLst>
                      <a:path w="1360" h="443">
                        <a:moveTo>
                          <a:pt x="0" y="11"/>
                        </a:moveTo>
                        <a:cubicBezTo>
                          <a:pt x="197" y="5"/>
                          <a:pt x="394" y="0"/>
                          <a:pt x="528" y="51"/>
                        </a:cubicBezTo>
                        <a:cubicBezTo>
                          <a:pt x="662" y="102"/>
                          <a:pt x="669" y="250"/>
                          <a:pt x="808" y="315"/>
                        </a:cubicBezTo>
                        <a:cubicBezTo>
                          <a:pt x="947" y="380"/>
                          <a:pt x="1153" y="411"/>
                          <a:pt x="1360" y="4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NikoshBAN" pitchFamily="2" charset="0"/>
                      <a:cs typeface="NikoshBAN" pitchFamily="2" charset="0"/>
                    </a:endParaRPr>
                  </a:p>
                </p:txBody>
              </p:sp>
              <p:sp>
                <p:nvSpPr>
                  <p:cNvPr id="16" name="Freeform 20"/>
                  <p:cNvSpPr>
                    <a:spLocks/>
                  </p:cNvSpPr>
                  <p:nvPr/>
                </p:nvSpPr>
                <p:spPr bwMode="auto">
                  <a:xfrm>
                    <a:off x="2501934" y="4598070"/>
                    <a:ext cx="2075541" cy="870855"/>
                  </a:xfrm>
                  <a:custGeom>
                    <a:avLst/>
                    <a:gdLst>
                      <a:gd name="T0" fmla="*/ 0 w 1216"/>
                      <a:gd name="T1" fmla="*/ 24 h 480"/>
                      <a:gd name="T2" fmla="*/ 480 w 1216"/>
                      <a:gd name="T3" fmla="*/ 40 h 480"/>
                      <a:gd name="T4" fmla="*/ 744 w 1216"/>
                      <a:gd name="T5" fmla="*/ 264 h 480"/>
                      <a:gd name="T6" fmla="*/ 1072 w 1216"/>
                      <a:gd name="T7" fmla="*/ 256 h 480"/>
                      <a:gd name="T8" fmla="*/ 1216 w 1216"/>
                      <a:gd name="T9" fmla="*/ 480 h 480"/>
                    </a:gdLst>
                    <a:ahLst/>
                    <a:cxnLst>
                      <a:cxn ang="0">
                        <a:pos x="T0" y="T1"/>
                      </a:cxn>
                      <a:cxn ang="0">
                        <a:pos x="T2" y="T3"/>
                      </a:cxn>
                      <a:cxn ang="0">
                        <a:pos x="T4" y="T5"/>
                      </a:cxn>
                      <a:cxn ang="0">
                        <a:pos x="T6" y="T7"/>
                      </a:cxn>
                      <a:cxn ang="0">
                        <a:pos x="T8" y="T9"/>
                      </a:cxn>
                    </a:cxnLst>
                    <a:rect l="0" t="0" r="r" b="b"/>
                    <a:pathLst>
                      <a:path w="1216" h="480">
                        <a:moveTo>
                          <a:pt x="0" y="24"/>
                        </a:moveTo>
                        <a:cubicBezTo>
                          <a:pt x="178" y="12"/>
                          <a:pt x="356" y="0"/>
                          <a:pt x="480" y="40"/>
                        </a:cubicBezTo>
                        <a:cubicBezTo>
                          <a:pt x="604" y="80"/>
                          <a:pt x="645" y="228"/>
                          <a:pt x="744" y="264"/>
                        </a:cubicBezTo>
                        <a:cubicBezTo>
                          <a:pt x="843" y="300"/>
                          <a:pt x="993" y="220"/>
                          <a:pt x="1072" y="256"/>
                        </a:cubicBezTo>
                        <a:cubicBezTo>
                          <a:pt x="1151" y="292"/>
                          <a:pt x="1183" y="386"/>
                          <a:pt x="1216" y="48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NikoshBAN" pitchFamily="2" charset="0"/>
                      <a:cs typeface="NikoshBAN" pitchFamily="2" charset="0"/>
                    </a:endParaRPr>
                  </a:p>
                </p:txBody>
              </p:sp>
              <p:pic>
                <p:nvPicPr>
                  <p:cNvPr id="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9339" y="533167"/>
                    <a:ext cx="1771650" cy="1752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sp>
        <p:nvSpPr>
          <p:cNvPr id="19" name="Rectangle 18"/>
          <p:cNvSpPr/>
          <p:nvPr/>
        </p:nvSpPr>
        <p:spPr>
          <a:xfrm>
            <a:off x="512617" y="1080804"/>
            <a:ext cx="8120083" cy="2062103"/>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bn-BD" sz="3200" dirty="0">
                <a:latin typeface="NikoshBAN" pitchFamily="2" charset="0"/>
                <a:cs typeface="NikoshBAN" pitchFamily="2" charset="0"/>
                <a:sym typeface="Wingdings"/>
              </a:rPr>
              <a:t>অনবায়নযোগ্য মানেই হলো যে শক্তি একবার ব্যবহার করা </a:t>
            </a:r>
            <a:r>
              <a:rPr lang="bn-BD" sz="3200" dirty="0" smtClean="0">
                <a:latin typeface="NikoshBAN" pitchFamily="2" charset="0"/>
                <a:cs typeface="NikoshBAN" pitchFamily="2" charset="0"/>
                <a:sym typeface="Wingdings"/>
              </a:rPr>
              <a:t>হয় এবং </a:t>
            </a:r>
            <a:r>
              <a:rPr lang="bn-BD" sz="3200" dirty="0">
                <a:latin typeface="NikoshBAN" pitchFamily="2" charset="0"/>
                <a:cs typeface="NikoshBAN" pitchFamily="2" charset="0"/>
                <a:sym typeface="Wingdings"/>
              </a:rPr>
              <a:t>তা থেকে পুনরায় শক্তি উৎপন্ন করা যায় না। এটি হলো মূলত প্রাকৃতিক সম্পদ, যা পুনরায় উৎপন্ন করা যায় না। প্রকৃতিতে এদের তৈরী করতে যত সময় লাগে তার চেয়ে কম সময়ে ব্যয়িত হয়।</a:t>
            </a:r>
            <a:endParaRPr lang="bn-BD" sz="3200" dirty="0" smtClean="0">
              <a:latin typeface="NikoshBAN" pitchFamily="2" charset="0"/>
              <a:cs typeface="NikoshBAN" pitchFamily="2" charset="0"/>
              <a:sym typeface="Wingdings"/>
            </a:endParaRPr>
          </a:p>
        </p:txBody>
      </p:sp>
      <p:grpSp>
        <p:nvGrpSpPr>
          <p:cNvPr id="20" name="Group 19"/>
          <p:cNvGrpSpPr/>
          <p:nvPr/>
        </p:nvGrpSpPr>
        <p:grpSpPr>
          <a:xfrm>
            <a:off x="552864" y="3272987"/>
            <a:ext cx="8013199" cy="3176500"/>
            <a:chOff x="552864" y="2524817"/>
            <a:chExt cx="8013199" cy="3176500"/>
          </a:xfrm>
        </p:grpSpPr>
        <p:grpSp>
          <p:nvGrpSpPr>
            <p:cNvPr id="21" name="Group 20"/>
            <p:cNvGrpSpPr/>
            <p:nvPr/>
          </p:nvGrpSpPr>
          <p:grpSpPr>
            <a:xfrm>
              <a:off x="3065810" y="2524817"/>
              <a:ext cx="3164114" cy="1001486"/>
              <a:chOff x="3120571" y="2815771"/>
              <a:chExt cx="3164114" cy="1219200"/>
            </a:xfrm>
          </p:grpSpPr>
          <p:sp>
            <p:nvSpPr>
              <p:cNvPr id="34" name="Oval Callout 33"/>
              <p:cNvSpPr/>
              <p:nvPr/>
            </p:nvSpPr>
            <p:spPr>
              <a:xfrm>
                <a:off x="3120571" y="2815771"/>
                <a:ext cx="3164114" cy="1219200"/>
              </a:xfrm>
              <a:prstGeom prst="wedgeEllipseCallout">
                <a:avLst>
                  <a:gd name="adj1" fmla="val 1734"/>
                  <a:gd name="adj2" fmla="val 61776"/>
                </a:avLst>
              </a:prstGeom>
              <a:blipFill>
                <a:blip r:embed="rId8"/>
                <a:tile tx="0" ty="0" sx="100000" sy="100000" flip="none" algn="tl"/>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5" name="Rectangle 34"/>
              <p:cNvSpPr/>
              <p:nvPr/>
            </p:nvSpPr>
            <p:spPr>
              <a:xfrm>
                <a:off x="3255161" y="3041134"/>
                <a:ext cx="2992581" cy="786837"/>
              </a:xfrm>
              <a:prstGeom prst="rect">
                <a:avLst/>
              </a:prstGeom>
            </p:spPr>
            <p:txBody>
              <a:bodyPr wrap="square">
                <a:spAutoFit/>
              </a:bodyPr>
              <a:lstStyle/>
              <a:p>
                <a:r>
                  <a:rPr lang="bn-BD" sz="3600" dirty="0" smtClean="0">
                    <a:latin typeface="NikoshBAN" pitchFamily="2" charset="0"/>
                    <a:cs typeface="NikoshBAN" pitchFamily="2" charset="0"/>
                    <a:sym typeface="Wingdings"/>
                  </a:rPr>
                  <a:t>অনবায়নযোগ্য শক্তি</a:t>
                </a:r>
                <a:endParaRPr lang="en-US" sz="3600" dirty="0">
                  <a:latin typeface="NikoshBAN" pitchFamily="2" charset="0"/>
                  <a:cs typeface="NikoshBAN" pitchFamily="2" charset="0"/>
                </a:endParaRPr>
              </a:p>
            </p:txBody>
          </p:sp>
        </p:grpSp>
        <p:grpSp>
          <p:nvGrpSpPr>
            <p:cNvPr id="22" name="Group 21"/>
            <p:cNvGrpSpPr/>
            <p:nvPr/>
          </p:nvGrpSpPr>
          <p:grpSpPr>
            <a:xfrm>
              <a:off x="552864" y="4611577"/>
              <a:ext cx="1625602" cy="1001486"/>
              <a:chOff x="3120571" y="2815771"/>
              <a:chExt cx="2685143" cy="1219200"/>
            </a:xfrm>
          </p:grpSpPr>
          <p:sp>
            <p:nvSpPr>
              <p:cNvPr id="32" name="Oval Callout 31"/>
              <p:cNvSpPr/>
              <p:nvPr/>
            </p:nvSpPr>
            <p:spPr>
              <a:xfrm>
                <a:off x="3120571" y="2815771"/>
                <a:ext cx="2685143" cy="1219200"/>
              </a:xfrm>
              <a:prstGeom prst="wedgeEllipseCallout">
                <a:avLst>
                  <a:gd name="adj1" fmla="val 208213"/>
                  <a:gd name="adj2" fmla="val -14705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3" name="Rectangle 32"/>
              <p:cNvSpPr/>
              <p:nvPr/>
            </p:nvSpPr>
            <p:spPr>
              <a:xfrm>
                <a:off x="3516585" y="3041134"/>
                <a:ext cx="1676595" cy="786838"/>
              </a:xfrm>
              <a:prstGeom prst="rect">
                <a:avLst/>
              </a:prstGeom>
            </p:spPr>
            <p:txBody>
              <a:bodyPr wrap="none">
                <a:spAutoFit/>
              </a:bodyPr>
              <a:lstStyle/>
              <a:p>
                <a:r>
                  <a:rPr lang="bn-BD" sz="3600" dirty="0" smtClean="0">
                    <a:latin typeface="NikoshBAN" pitchFamily="2" charset="0"/>
                    <a:cs typeface="NikoshBAN" pitchFamily="2" charset="0"/>
                    <a:sym typeface="Wingdings"/>
                  </a:rPr>
                  <a:t>কয়লা</a:t>
                </a:r>
                <a:endParaRPr lang="en-US" sz="3600" dirty="0">
                  <a:latin typeface="NikoshBAN" pitchFamily="2" charset="0"/>
                  <a:cs typeface="NikoshBAN" pitchFamily="2" charset="0"/>
                </a:endParaRPr>
              </a:p>
            </p:txBody>
          </p:sp>
        </p:grpSp>
        <p:grpSp>
          <p:nvGrpSpPr>
            <p:cNvPr id="23" name="Group 22"/>
            <p:cNvGrpSpPr/>
            <p:nvPr/>
          </p:nvGrpSpPr>
          <p:grpSpPr>
            <a:xfrm>
              <a:off x="2741889" y="4697345"/>
              <a:ext cx="1625601" cy="1001486"/>
              <a:chOff x="3120571" y="2815771"/>
              <a:chExt cx="2685143" cy="1219200"/>
            </a:xfrm>
          </p:grpSpPr>
          <p:sp>
            <p:nvSpPr>
              <p:cNvPr id="30" name="Oval Callout 29"/>
              <p:cNvSpPr/>
              <p:nvPr/>
            </p:nvSpPr>
            <p:spPr>
              <a:xfrm>
                <a:off x="3120571" y="2815771"/>
                <a:ext cx="2685143" cy="1219200"/>
              </a:xfrm>
              <a:prstGeom prst="wedgeEllipseCallout">
                <a:avLst>
                  <a:gd name="adj1" fmla="val 72702"/>
                  <a:gd name="adj2" fmla="val -15535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1" name="Rectangle 30"/>
              <p:cNvSpPr/>
              <p:nvPr/>
            </p:nvSpPr>
            <p:spPr>
              <a:xfrm>
                <a:off x="3646073" y="3007401"/>
                <a:ext cx="1329735" cy="786838"/>
              </a:xfrm>
              <a:prstGeom prst="rect">
                <a:avLst/>
              </a:prstGeom>
            </p:spPr>
            <p:txBody>
              <a:bodyPr wrap="none">
                <a:spAutoFit/>
              </a:bodyPr>
              <a:lstStyle/>
              <a:p>
                <a:r>
                  <a:rPr lang="bn-BD" sz="3600" dirty="0" smtClean="0">
                    <a:latin typeface="NikoshBAN" pitchFamily="2" charset="0"/>
                    <a:cs typeface="NikoshBAN" pitchFamily="2" charset="0"/>
                    <a:sym typeface="Wingdings"/>
                  </a:rPr>
                  <a:t>তেল</a:t>
                </a:r>
                <a:endParaRPr lang="en-US" sz="3600" dirty="0">
                  <a:latin typeface="NikoshBAN" pitchFamily="2" charset="0"/>
                  <a:cs typeface="NikoshBAN" pitchFamily="2" charset="0"/>
                </a:endParaRPr>
              </a:p>
            </p:txBody>
          </p:sp>
        </p:grpSp>
        <p:grpSp>
          <p:nvGrpSpPr>
            <p:cNvPr id="24" name="Group 23"/>
            <p:cNvGrpSpPr/>
            <p:nvPr/>
          </p:nvGrpSpPr>
          <p:grpSpPr>
            <a:xfrm>
              <a:off x="4820074" y="4643242"/>
              <a:ext cx="1625601" cy="1029046"/>
              <a:chOff x="3120571" y="2815771"/>
              <a:chExt cx="2685143" cy="1252751"/>
            </a:xfrm>
          </p:grpSpPr>
          <p:sp>
            <p:nvSpPr>
              <p:cNvPr id="28" name="Oval Callout 27"/>
              <p:cNvSpPr/>
              <p:nvPr/>
            </p:nvSpPr>
            <p:spPr>
              <a:xfrm>
                <a:off x="3120571" y="2815771"/>
                <a:ext cx="2685143" cy="1219200"/>
              </a:xfrm>
              <a:prstGeom prst="wedgeEllipseCallout">
                <a:avLst>
                  <a:gd name="adj1" fmla="val -56844"/>
                  <a:gd name="adj2" fmla="val -145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29" name="Rectangle 28"/>
              <p:cNvSpPr/>
              <p:nvPr/>
            </p:nvSpPr>
            <p:spPr>
              <a:xfrm>
                <a:off x="3282927" y="2907001"/>
                <a:ext cx="2425781" cy="1161521"/>
              </a:xfrm>
              <a:prstGeom prst="rect">
                <a:avLst/>
              </a:prstGeom>
            </p:spPr>
            <p:txBody>
              <a:bodyPr wrap="square">
                <a:spAutoFit/>
              </a:bodyPr>
              <a:lstStyle/>
              <a:p>
                <a:pPr algn="ctr"/>
                <a:r>
                  <a:rPr lang="bn-BD" sz="2800" dirty="0" smtClean="0">
                    <a:latin typeface="NikoshBAN" pitchFamily="2" charset="0"/>
                    <a:cs typeface="NikoshBAN" pitchFamily="2" charset="0"/>
                    <a:sym typeface="Wingdings"/>
                  </a:rPr>
                  <a:t>প্রাকৃতিক</a:t>
                </a:r>
              </a:p>
              <a:p>
                <a:pPr algn="ctr"/>
                <a:r>
                  <a:rPr lang="bn-BD" sz="2800" dirty="0" smtClean="0">
                    <a:latin typeface="NikoshBAN" pitchFamily="2" charset="0"/>
                    <a:cs typeface="NikoshBAN" pitchFamily="2" charset="0"/>
                    <a:sym typeface="Wingdings"/>
                  </a:rPr>
                  <a:t>গ্যাস</a:t>
                </a:r>
                <a:endParaRPr lang="en-US" sz="2800" dirty="0">
                  <a:latin typeface="NikoshBAN" pitchFamily="2" charset="0"/>
                  <a:cs typeface="NikoshBAN" pitchFamily="2" charset="0"/>
                </a:endParaRPr>
              </a:p>
            </p:txBody>
          </p:sp>
        </p:grpSp>
        <p:grpSp>
          <p:nvGrpSpPr>
            <p:cNvPr id="25" name="Group 24"/>
            <p:cNvGrpSpPr/>
            <p:nvPr/>
          </p:nvGrpSpPr>
          <p:grpSpPr>
            <a:xfrm>
              <a:off x="6940462" y="4644561"/>
              <a:ext cx="1625601" cy="1056756"/>
              <a:chOff x="3120571" y="2815771"/>
              <a:chExt cx="2685143" cy="1286485"/>
            </a:xfrm>
          </p:grpSpPr>
          <p:sp>
            <p:nvSpPr>
              <p:cNvPr id="26" name="Oval Callout 25"/>
              <p:cNvSpPr/>
              <p:nvPr/>
            </p:nvSpPr>
            <p:spPr>
              <a:xfrm>
                <a:off x="3120571" y="2815771"/>
                <a:ext cx="2685143" cy="1219200"/>
              </a:xfrm>
              <a:prstGeom prst="wedgeEllipseCallout">
                <a:avLst>
                  <a:gd name="adj1" fmla="val -186389"/>
                  <a:gd name="adj2" fmla="val -14705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27" name="Rectangle 26"/>
              <p:cNvSpPr/>
              <p:nvPr/>
            </p:nvSpPr>
            <p:spPr>
              <a:xfrm>
                <a:off x="3213215" y="2940735"/>
                <a:ext cx="2563088" cy="1161521"/>
              </a:xfrm>
              <a:prstGeom prst="rect">
                <a:avLst/>
              </a:prstGeom>
            </p:spPr>
            <p:txBody>
              <a:bodyPr wrap="square">
                <a:spAutoFit/>
              </a:bodyPr>
              <a:lstStyle/>
              <a:p>
                <a:pPr algn="ctr"/>
                <a:r>
                  <a:rPr lang="bn-BD" sz="2800" dirty="0" smtClean="0">
                    <a:latin typeface="NikoshBAN" pitchFamily="2" charset="0"/>
                    <a:cs typeface="NikoshBAN" pitchFamily="2" charset="0"/>
                    <a:sym typeface="Wingdings"/>
                  </a:rPr>
                  <a:t>নিউক্লিয়</a:t>
                </a:r>
              </a:p>
              <a:p>
                <a:pPr algn="ctr"/>
                <a:r>
                  <a:rPr lang="bn-BD" sz="2800" dirty="0" smtClean="0">
                    <a:latin typeface="NikoshBAN" pitchFamily="2" charset="0"/>
                    <a:cs typeface="NikoshBAN" pitchFamily="2" charset="0"/>
                    <a:sym typeface="Wingdings"/>
                  </a:rPr>
                  <a:t>শক্তি</a:t>
                </a:r>
                <a:endParaRPr lang="en-US" sz="2800" dirty="0">
                  <a:latin typeface="NikoshBAN" pitchFamily="2" charset="0"/>
                  <a:cs typeface="NikoshBAN" pitchFamily="2" charset="0"/>
                </a:endParaRPr>
              </a:p>
            </p:txBody>
          </p:sp>
        </p:grpSp>
      </p:grpSp>
      <p:grpSp>
        <p:nvGrpSpPr>
          <p:cNvPr id="36" name="Group 35"/>
          <p:cNvGrpSpPr/>
          <p:nvPr/>
        </p:nvGrpSpPr>
        <p:grpSpPr>
          <a:xfrm>
            <a:off x="805976" y="4361781"/>
            <a:ext cx="6230921" cy="886691"/>
            <a:chOff x="-17230" y="5161013"/>
            <a:chExt cx="8792899" cy="1343892"/>
          </a:xfrm>
        </p:grpSpPr>
        <p:sp>
          <p:nvSpPr>
            <p:cNvPr id="37" name="Right Arrow 36"/>
            <p:cNvSpPr/>
            <p:nvPr/>
          </p:nvSpPr>
          <p:spPr>
            <a:xfrm>
              <a:off x="220218" y="5161013"/>
              <a:ext cx="8541490" cy="1343892"/>
            </a:xfrm>
            <a:prstGeom prst="rightArrow">
              <a:avLst>
                <a:gd name="adj1" fmla="val 80939"/>
                <a:gd name="adj2" fmla="val 57717"/>
              </a:avLst>
            </a:prstGeom>
            <a:blipFill>
              <a:blip r:embed="rId9"/>
              <a:tile tx="0" ty="0" sx="100000" sy="100000" flip="none" algn="tl"/>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NikoshBAN" pitchFamily="2" charset="0"/>
                <a:cs typeface="NikoshBAN" pitchFamily="2" charset="0"/>
              </a:endParaRPr>
            </a:p>
          </p:txBody>
        </p:sp>
        <p:sp>
          <p:nvSpPr>
            <p:cNvPr id="38" name="TextBox 37"/>
            <p:cNvSpPr txBox="1"/>
            <p:nvPr/>
          </p:nvSpPr>
          <p:spPr>
            <a:xfrm>
              <a:off x="-17230" y="5428570"/>
              <a:ext cx="8792899" cy="8863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itchFamily="2" charset="0"/>
                  <a:cs typeface="NikoshBAN" pitchFamily="2" charset="0"/>
                </a:rPr>
                <a:t> অনবায়নযোগ্য শক্তির উৎস কী কী?</a:t>
              </a:r>
              <a:endParaRPr lang="en-US" sz="3200" b="1" dirty="0">
                <a:latin typeface="NikoshBAN" pitchFamily="2" charset="0"/>
                <a:cs typeface="NikoshBAN" pitchFamily="2" charset="0"/>
              </a:endParaRPr>
            </a:p>
          </p:txBody>
        </p:sp>
      </p:grpSp>
    </p:spTree>
    <p:extLst>
      <p:ext uri="{BB962C8B-B14F-4D97-AF65-F5344CB8AC3E}">
        <p14:creationId xmlns:p14="http://schemas.microsoft.com/office/powerpoint/2010/main" val="343274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18"/>
                                        </p:tgtEl>
                                        <p:attrNameLst>
                                          <p:attrName>ppt_w</p:attrName>
                                        </p:attrNameLst>
                                      </p:cBhvr>
                                      <p:tavLst>
                                        <p:tav tm="0">
                                          <p:val>
                                            <p:strVal val="ppt_w"/>
                                          </p:val>
                                        </p:tav>
                                        <p:tav tm="100000">
                                          <p:val>
                                            <p:strVal val="ppt_w*0.70"/>
                                          </p:val>
                                        </p:tav>
                                      </p:tavLst>
                                    </p:anim>
                                    <p:anim calcmode="lin" valueType="num">
                                      <p:cBhvr>
                                        <p:cTn id="7" dur="1000"/>
                                        <p:tgtEl>
                                          <p:spTgt spid="18"/>
                                        </p:tgtEl>
                                        <p:attrNameLst>
                                          <p:attrName>ppt_h</p:attrName>
                                        </p:attrNameLst>
                                      </p:cBhvr>
                                      <p:tavLst>
                                        <p:tav tm="0">
                                          <p:val>
                                            <p:strVal val="ppt_h"/>
                                          </p:val>
                                        </p:tav>
                                        <p:tav tm="100000">
                                          <p:val>
                                            <p:strVal val="ppt_h"/>
                                          </p:val>
                                        </p:tav>
                                      </p:tavLst>
                                    </p:anim>
                                    <p:animEffect transition="out" filter="fade">
                                      <p:cBhvr>
                                        <p:cTn id="8" dur="1000"/>
                                        <p:tgtEl>
                                          <p:spTgt spid="18"/>
                                        </p:tgtEl>
                                      </p:cBhvr>
                                    </p:animEffect>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0-#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8" fill="hold" nodeType="clickEffect">
                                  <p:stCondLst>
                                    <p:cond delay="0"/>
                                  </p:stCondLst>
                                  <p:childTnLst>
                                    <p:anim calcmode="lin" valueType="num">
                                      <p:cBhvr additive="base">
                                        <p:cTn id="25" dur="500"/>
                                        <p:tgtEl>
                                          <p:spTgt spid="36"/>
                                        </p:tgtEl>
                                        <p:attrNameLst>
                                          <p:attrName>ppt_x</p:attrName>
                                        </p:attrNameLst>
                                      </p:cBhvr>
                                      <p:tavLst>
                                        <p:tav tm="0">
                                          <p:val>
                                            <p:strVal val="ppt_x"/>
                                          </p:val>
                                        </p:tav>
                                        <p:tav tm="100000">
                                          <p:val>
                                            <p:strVal val="0-ppt_w/2"/>
                                          </p:val>
                                        </p:tav>
                                      </p:tavLst>
                                    </p:anim>
                                    <p:anim calcmode="lin" valueType="num">
                                      <p:cBhvr additive="base">
                                        <p:cTn id="26" dur="500"/>
                                        <p:tgtEl>
                                          <p:spTgt spid="36"/>
                                        </p:tgtEl>
                                        <p:attrNameLst>
                                          <p:attrName>ppt_y</p:attrName>
                                        </p:attrNameLst>
                                      </p:cBhvr>
                                      <p:tavLst>
                                        <p:tav tm="0">
                                          <p:val>
                                            <p:strVal val="ppt_y"/>
                                          </p:val>
                                        </p:tav>
                                        <p:tav tm="100000">
                                          <p:val>
                                            <p:strVal val="ppt_y"/>
                                          </p:val>
                                        </p:tav>
                                      </p:tavLst>
                                    </p:anim>
                                    <p:set>
                                      <p:cBhvr>
                                        <p:cTn id="27" dur="1" fill="hold">
                                          <p:stCondLst>
                                            <p:cond delay="499"/>
                                          </p:stCondLst>
                                        </p:cTn>
                                        <p:tgtEl>
                                          <p:spTgt spid="36"/>
                                        </p:tgtEl>
                                        <p:attrNameLst>
                                          <p:attrName>style.visibility</p:attrName>
                                        </p:attrNameLst>
                                      </p:cBhvr>
                                      <p:to>
                                        <p:strVal val="hidden"/>
                                      </p:to>
                                    </p:se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66326" y="1444335"/>
            <a:ext cx="7798808" cy="4307108"/>
            <a:chOff x="486211" y="1444335"/>
            <a:chExt cx="7798808" cy="2518065"/>
          </a:xfrm>
        </p:grpSpPr>
        <p:pic>
          <p:nvPicPr>
            <p:cNvPr id="19" name="Picture 14" descr="C:\Users\DOEL\Desktop\Model content=14\New folder (2)\sdfs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686" y="1444335"/>
              <a:ext cx="3901333" cy="25180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5" descr="C:\Users\DOEL\Desktop\Model content=14\New folder (2)\sdfsafad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11" y="1444770"/>
              <a:ext cx="3923478" cy="251763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3754582" y="251753"/>
            <a:ext cx="1731818" cy="646331"/>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bn-BD" sz="3600" b="1" dirty="0">
                <a:solidFill>
                  <a:schemeClr val="tx1"/>
                </a:solidFill>
                <a:latin typeface="NikoshBAN" pitchFamily="2" charset="0"/>
                <a:cs typeface="NikoshBAN" pitchFamily="2" charset="0"/>
                <a:sym typeface="Wingdings"/>
              </a:rPr>
              <a:t>কয়লা</a:t>
            </a:r>
            <a:endParaRPr lang="en-US" sz="3600" b="1" dirty="0">
              <a:solidFill>
                <a:schemeClr val="tx1"/>
              </a:solidFill>
            </a:endParaRPr>
          </a:p>
        </p:txBody>
      </p:sp>
    </p:spTree>
    <p:extLst>
      <p:ext uri="{BB962C8B-B14F-4D97-AF65-F5344CB8AC3E}">
        <p14:creationId xmlns:p14="http://schemas.microsoft.com/office/powerpoint/2010/main" val="79032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68318" y="819789"/>
            <a:ext cx="2701636" cy="646331"/>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bn-BD" sz="3600" b="1" dirty="0" smtClean="0">
                <a:solidFill>
                  <a:schemeClr val="tx1"/>
                </a:solidFill>
                <a:latin typeface="NikoshBAN" pitchFamily="2" charset="0"/>
                <a:cs typeface="NikoshBAN" pitchFamily="2" charset="0"/>
                <a:sym typeface="Wingdings"/>
              </a:rPr>
              <a:t>প্রাকৃতিক গ্যাস</a:t>
            </a:r>
            <a:endParaRPr lang="en-US" sz="3600" b="1" dirty="0">
              <a:solidFill>
                <a:schemeClr val="tx1"/>
              </a:solidFill>
            </a:endParaRPr>
          </a:p>
        </p:txBody>
      </p:sp>
      <p:grpSp>
        <p:nvGrpSpPr>
          <p:cNvPr id="12" name="Group 11"/>
          <p:cNvGrpSpPr/>
          <p:nvPr/>
        </p:nvGrpSpPr>
        <p:grpSpPr>
          <a:xfrm>
            <a:off x="4982816" y="2464904"/>
            <a:ext cx="3896140" cy="3737097"/>
            <a:chOff x="6069125" y="726195"/>
            <a:chExt cx="2498706" cy="2835039"/>
          </a:xfrm>
        </p:grpSpPr>
        <p:sp>
          <p:nvSpPr>
            <p:cNvPr id="15" name="Rectangle 14"/>
            <p:cNvSpPr/>
            <p:nvPr/>
          </p:nvSpPr>
          <p:spPr>
            <a:xfrm>
              <a:off x="6069125" y="3235290"/>
              <a:ext cx="2498706" cy="325944"/>
            </a:xfrm>
            <a:prstGeom prst="rect">
              <a:avLst/>
            </a:prstGeom>
          </p:spPr>
          <p:txBody>
            <a:bodyPr wrap="square">
              <a:spAutoFit/>
            </a:bodyPr>
            <a:lstStyle/>
            <a:p>
              <a:pPr algn="ctr"/>
              <a:r>
                <a:rPr lang="bn-BD" sz="2800" dirty="0" smtClean="0">
                  <a:latin typeface="NikoshBAN" pitchFamily="2" charset="0"/>
                  <a:cs typeface="NikoshBAN" pitchFamily="2" charset="0"/>
                  <a:sym typeface="Wingdings"/>
                </a:rPr>
                <a:t>গ্যাস দ্বারা রান্না হচ্ছে।</a:t>
              </a:r>
              <a:endParaRPr lang="en-US" sz="2800" dirty="0"/>
            </a:p>
          </p:txBody>
        </p:sp>
        <p:pic>
          <p:nvPicPr>
            <p:cNvPr id="14" name="Picture 5" descr="C:\Users\DOEL\Desktop\Iimage\ertetew.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6096875" y="726195"/>
              <a:ext cx="2368252" cy="24049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grpSp>
        <p:nvGrpSpPr>
          <p:cNvPr id="3" name="Group 2"/>
          <p:cNvGrpSpPr/>
          <p:nvPr/>
        </p:nvGrpSpPr>
        <p:grpSpPr>
          <a:xfrm>
            <a:off x="450574" y="900947"/>
            <a:ext cx="4227457" cy="3275722"/>
            <a:chOff x="450574" y="1802089"/>
            <a:chExt cx="4227457" cy="3275722"/>
          </a:xfrm>
        </p:grpSpPr>
        <p:pic>
          <p:nvPicPr>
            <p:cNvPr id="23" name="Picture 3" descr="C:\Users\DOEL\Desktop\erwg.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50574" y="1802089"/>
              <a:ext cx="4161183" cy="26209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5" name="Rectangle 24"/>
            <p:cNvSpPr/>
            <p:nvPr/>
          </p:nvSpPr>
          <p:spPr>
            <a:xfrm>
              <a:off x="612218" y="4554591"/>
              <a:ext cx="4065813" cy="523220"/>
            </a:xfrm>
            <a:prstGeom prst="rect">
              <a:avLst/>
            </a:prstGeom>
          </p:spPr>
          <p:txBody>
            <a:bodyPr wrap="square">
              <a:spAutoFit/>
            </a:bodyPr>
            <a:lstStyle/>
            <a:p>
              <a:pPr algn="ctr"/>
              <a:r>
                <a:rPr lang="bn-BD" sz="2800" dirty="0" smtClean="0">
                  <a:latin typeface="NikoshBAN" pitchFamily="2" charset="0"/>
                  <a:cs typeface="NikoshBAN" pitchFamily="2" charset="0"/>
                  <a:sym typeface="Wingdings"/>
                </a:rPr>
                <a:t>সিএনজি (গ্যাস) দ্বারা চালিত গাড়ি</a:t>
              </a:r>
              <a:endParaRPr lang="en-US" sz="2800" dirty="0"/>
            </a:p>
          </p:txBody>
        </p:sp>
      </p:grpSp>
    </p:spTree>
    <p:extLst>
      <p:ext uri="{BB962C8B-B14F-4D97-AF65-F5344CB8AC3E}">
        <p14:creationId xmlns:p14="http://schemas.microsoft.com/office/powerpoint/2010/main" val="33994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4804</TotalTime>
  <Words>921</Words>
  <Application>Microsoft Office PowerPoint</Application>
  <PresentationFormat>On-screen Show (4:3)</PresentationFormat>
  <Paragraphs>117</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TSS</cp:lastModifiedBy>
  <cp:revision>1280</cp:revision>
  <dcterms:created xsi:type="dcterms:W3CDTF">2014-09-29T08:00:15Z</dcterms:created>
  <dcterms:modified xsi:type="dcterms:W3CDTF">2016-08-10T04:13:37Z</dcterms:modified>
</cp:coreProperties>
</file>